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4"/>
  </p:sldMasterIdLst>
  <p:notesMasterIdLst>
    <p:notesMasterId r:id="rId26"/>
  </p:notesMasterIdLst>
  <p:handoutMasterIdLst>
    <p:handoutMasterId r:id="rId27"/>
  </p:handoutMasterIdLst>
  <p:sldIdLst>
    <p:sldId id="258" r:id="rId5"/>
    <p:sldId id="306" r:id="rId6"/>
    <p:sldId id="307" r:id="rId7"/>
    <p:sldId id="276" r:id="rId8"/>
    <p:sldId id="292" r:id="rId9"/>
    <p:sldId id="288" r:id="rId10"/>
    <p:sldId id="301" r:id="rId11"/>
    <p:sldId id="305" r:id="rId12"/>
    <p:sldId id="302" r:id="rId13"/>
    <p:sldId id="304" r:id="rId14"/>
    <p:sldId id="273" r:id="rId15"/>
    <p:sldId id="290" r:id="rId16"/>
    <p:sldId id="287" r:id="rId17"/>
    <p:sldId id="308" r:id="rId18"/>
    <p:sldId id="299" r:id="rId19"/>
    <p:sldId id="298" r:id="rId20"/>
    <p:sldId id="263" r:id="rId21"/>
    <p:sldId id="278" r:id="rId22"/>
    <p:sldId id="293" r:id="rId23"/>
    <p:sldId id="294" r:id="rId24"/>
    <p:sldId id="295" r:id="rId25"/>
  </p:sldIdLst>
  <p:sldSz cx="12192000" cy="6858000"/>
  <p:notesSz cx="6724650" cy="97742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00CC9CF7-A05B-43CF-A103-C16977C5333D}">
          <p14:sldIdLst>
            <p14:sldId id="258"/>
            <p14:sldId id="306"/>
            <p14:sldId id="307"/>
          </p14:sldIdLst>
        </p14:section>
        <p14:section name="Untitled Section" id="{E6067B2B-6D80-4D24-8B67-D7B75ADAD345}">
          <p14:sldIdLst>
            <p14:sldId id="276"/>
            <p14:sldId id="292"/>
            <p14:sldId id="288"/>
            <p14:sldId id="301"/>
            <p14:sldId id="305"/>
            <p14:sldId id="302"/>
            <p14:sldId id="304"/>
            <p14:sldId id="273"/>
            <p14:sldId id="290"/>
            <p14:sldId id="287"/>
            <p14:sldId id="308"/>
            <p14:sldId id="299"/>
            <p14:sldId id="298"/>
            <p14:sldId id="263"/>
            <p14:sldId id="278"/>
            <p14:sldId id="293"/>
            <p14:sldId id="294"/>
            <p14:sldId id="295"/>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ACAEB"/>
    <a:srgbClr val="F913D3"/>
    <a:srgbClr val="81EF8B"/>
    <a:srgbClr val="2A8321"/>
    <a:srgbClr val="FC7CE7"/>
    <a:srgbClr val="FED2F7"/>
    <a:srgbClr val="FF0066"/>
    <a:srgbClr val="00A1DF"/>
    <a:srgbClr val="67CFE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628" autoAdjust="0"/>
    <p:restoredTop sz="95163" autoAdjust="0"/>
  </p:normalViewPr>
  <p:slideViewPr>
    <p:cSldViewPr snapToGrid="0">
      <p:cViewPr varScale="1">
        <p:scale>
          <a:sx n="69" d="100"/>
          <a:sy n="69" d="100"/>
        </p:scale>
        <p:origin x="834" y="66"/>
      </p:cViewPr>
      <p:guideLst/>
    </p:cSldViewPr>
  </p:slideViewPr>
  <p:notesTextViewPr>
    <p:cViewPr>
      <p:scale>
        <a:sx n="1" d="1"/>
        <a:sy n="1" d="1"/>
      </p:scale>
      <p:origin x="0" y="0"/>
    </p:cViewPr>
  </p:notesTextViewPr>
  <p:notesViewPr>
    <p:cSldViewPr snapToGrid="0" showGuides="1">
      <p:cViewPr varScale="1">
        <p:scale>
          <a:sx n="65" d="100"/>
          <a:sy n="65" d="100"/>
        </p:scale>
        <p:origin x="3366"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handoutMaster" Target="handoutMasters/handoutMaster1.xml"/><Relationship Id="rId30"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1997270-EC36-4441-A609-DA98EBD24D0A}"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GB"/>
        </a:p>
      </dgm:t>
    </dgm:pt>
    <dgm:pt modelId="{A418158B-CA40-4DD4-8E24-E9DC5543292F}">
      <dgm:prSet phldrT="[Text]" custT="1"/>
      <dgm:spPr/>
      <dgm:t>
        <a:bodyPr/>
        <a:lstStyle/>
        <a:p>
          <a:r>
            <a:rPr lang="en-GB" sz="2400" dirty="0" smtClean="0"/>
            <a:t>Lower Your Bill</a:t>
          </a:r>
          <a:endParaRPr lang="en-GB" sz="2400" dirty="0"/>
        </a:p>
      </dgm:t>
    </dgm:pt>
    <dgm:pt modelId="{2F359DB9-0088-432A-9B40-506D485618F0}" type="parTrans" cxnId="{174636CB-0EA9-45FF-880B-18967736E83D}">
      <dgm:prSet/>
      <dgm:spPr/>
      <dgm:t>
        <a:bodyPr/>
        <a:lstStyle/>
        <a:p>
          <a:endParaRPr lang="en-GB"/>
        </a:p>
      </dgm:t>
    </dgm:pt>
    <dgm:pt modelId="{59244881-B369-46B2-B95A-FC4130DB6E95}" type="sibTrans" cxnId="{174636CB-0EA9-45FF-880B-18967736E83D}">
      <dgm:prSet/>
      <dgm:spPr/>
      <dgm:t>
        <a:bodyPr/>
        <a:lstStyle/>
        <a:p>
          <a:endParaRPr lang="en-GB"/>
        </a:p>
      </dgm:t>
    </dgm:pt>
    <dgm:pt modelId="{F5916996-0D4A-4ACA-B3BD-7CD5BDCF1C84}">
      <dgm:prSet phldrT="[Text]" custT="1"/>
      <dgm:spPr/>
      <dgm:t>
        <a:bodyPr/>
        <a:lstStyle/>
        <a:p>
          <a:endParaRPr lang="en-GB" sz="2000" dirty="0"/>
        </a:p>
      </dgm:t>
    </dgm:pt>
    <dgm:pt modelId="{8ED3FF05-7A78-441E-B26E-7FB9D9A08B52}" type="parTrans" cxnId="{4BC75395-2DF6-4C05-BCE2-F868A0F024BF}">
      <dgm:prSet/>
      <dgm:spPr/>
      <dgm:t>
        <a:bodyPr/>
        <a:lstStyle/>
        <a:p>
          <a:endParaRPr lang="en-GB"/>
        </a:p>
      </dgm:t>
    </dgm:pt>
    <dgm:pt modelId="{AEE72906-0DBE-43BC-B9D2-E6A7C0C8028F}" type="sibTrans" cxnId="{4BC75395-2DF6-4C05-BCE2-F868A0F024BF}">
      <dgm:prSet/>
      <dgm:spPr/>
      <dgm:t>
        <a:bodyPr/>
        <a:lstStyle/>
        <a:p>
          <a:endParaRPr lang="en-GB"/>
        </a:p>
      </dgm:t>
    </dgm:pt>
    <dgm:pt modelId="{502DDFD4-BA14-4772-AD71-D967BF7701B6}">
      <dgm:prSet phldrT="[Text]" custT="1"/>
      <dgm:spPr>
        <a:solidFill>
          <a:srgbClr val="F913D3"/>
        </a:solidFill>
      </dgm:spPr>
      <dgm:t>
        <a:bodyPr/>
        <a:lstStyle/>
        <a:p>
          <a:r>
            <a:rPr lang="en-GB" sz="2400" dirty="0" smtClean="0"/>
            <a:t>Help Clear Your Arrears</a:t>
          </a:r>
          <a:endParaRPr lang="en-GB" sz="2400" dirty="0"/>
        </a:p>
      </dgm:t>
    </dgm:pt>
    <dgm:pt modelId="{30FC91BA-C59F-4CCC-8989-112787B205CF}" type="parTrans" cxnId="{5871CD2D-25B7-4194-A688-5A658C86C829}">
      <dgm:prSet/>
      <dgm:spPr/>
      <dgm:t>
        <a:bodyPr/>
        <a:lstStyle/>
        <a:p>
          <a:endParaRPr lang="en-GB"/>
        </a:p>
      </dgm:t>
    </dgm:pt>
    <dgm:pt modelId="{CB6C3241-6B2D-441E-B28B-6C97BBC78E97}" type="sibTrans" cxnId="{5871CD2D-25B7-4194-A688-5A658C86C829}">
      <dgm:prSet/>
      <dgm:spPr/>
      <dgm:t>
        <a:bodyPr/>
        <a:lstStyle/>
        <a:p>
          <a:endParaRPr lang="en-GB"/>
        </a:p>
      </dgm:t>
    </dgm:pt>
    <dgm:pt modelId="{2C651671-CE03-4DE0-A94C-CEA97859D888}">
      <dgm:prSet phldrT="[Text]" custT="1"/>
      <dgm:spPr>
        <a:solidFill>
          <a:srgbClr val="FC7CE7">
            <a:alpha val="89804"/>
          </a:srgbClr>
        </a:solidFill>
      </dgm:spPr>
      <dgm:t>
        <a:bodyPr/>
        <a:lstStyle/>
        <a:p>
          <a:endParaRPr lang="en-GB" sz="2000" dirty="0"/>
        </a:p>
      </dgm:t>
    </dgm:pt>
    <dgm:pt modelId="{614F4E05-80CD-4B97-BB0E-6BC243EA30AC}" type="parTrans" cxnId="{9B8952C8-D9DC-416F-8679-65596BAAC718}">
      <dgm:prSet/>
      <dgm:spPr/>
      <dgm:t>
        <a:bodyPr/>
        <a:lstStyle/>
        <a:p>
          <a:endParaRPr lang="en-GB"/>
        </a:p>
      </dgm:t>
    </dgm:pt>
    <dgm:pt modelId="{12A3A1B6-E498-4910-A758-F8895BD06450}" type="sibTrans" cxnId="{9B8952C8-D9DC-416F-8679-65596BAAC718}">
      <dgm:prSet/>
      <dgm:spPr/>
      <dgm:t>
        <a:bodyPr/>
        <a:lstStyle/>
        <a:p>
          <a:endParaRPr lang="en-GB"/>
        </a:p>
      </dgm:t>
    </dgm:pt>
    <dgm:pt modelId="{79F2BB4E-7308-4049-99F5-05E11F670391}">
      <dgm:prSet phldrT="[Text]" custT="1"/>
      <dgm:spPr>
        <a:solidFill>
          <a:srgbClr val="2A8321"/>
        </a:solidFill>
      </dgm:spPr>
      <dgm:t>
        <a:bodyPr/>
        <a:lstStyle/>
        <a:p>
          <a:r>
            <a:rPr lang="en-GB" sz="2400" dirty="0" smtClean="0"/>
            <a:t>Bundling Options</a:t>
          </a:r>
          <a:endParaRPr lang="en-GB" sz="2400" dirty="0"/>
        </a:p>
      </dgm:t>
    </dgm:pt>
    <dgm:pt modelId="{CE81E8CB-2580-456D-8961-D1F9C924AD7C}" type="parTrans" cxnId="{0F07A5E1-6C19-43B1-A541-03FBDA0B6E45}">
      <dgm:prSet/>
      <dgm:spPr/>
      <dgm:t>
        <a:bodyPr/>
        <a:lstStyle/>
        <a:p>
          <a:endParaRPr lang="en-GB"/>
        </a:p>
      </dgm:t>
    </dgm:pt>
    <dgm:pt modelId="{0A874C5E-320F-4F29-BAD4-36F8DCD5F707}" type="sibTrans" cxnId="{0F07A5E1-6C19-43B1-A541-03FBDA0B6E45}">
      <dgm:prSet/>
      <dgm:spPr/>
      <dgm:t>
        <a:bodyPr/>
        <a:lstStyle/>
        <a:p>
          <a:endParaRPr lang="en-GB"/>
        </a:p>
      </dgm:t>
    </dgm:pt>
    <dgm:pt modelId="{4B55F627-E916-4E58-AC11-0EA8DAADAAD7}">
      <dgm:prSet phldrT="[Text]" custT="1"/>
      <dgm:spPr>
        <a:solidFill>
          <a:srgbClr val="81EF8B">
            <a:alpha val="89804"/>
          </a:srgbClr>
        </a:solidFill>
      </dgm:spPr>
      <dgm:t>
        <a:bodyPr/>
        <a:lstStyle/>
        <a:p>
          <a:endParaRPr lang="en-GB" sz="2000" dirty="0"/>
        </a:p>
      </dgm:t>
    </dgm:pt>
    <dgm:pt modelId="{1FDD72AE-C94B-4F81-B7D0-CFF73107DE2A}" type="parTrans" cxnId="{CA467CDB-3C0B-47F4-A04F-124AB349EB3F}">
      <dgm:prSet/>
      <dgm:spPr/>
      <dgm:t>
        <a:bodyPr/>
        <a:lstStyle/>
        <a:p>
          <a:endParaRPr lang="en-GB"/>
        </a:p>
      </dgm:t>
    </dgm:pt>
    <dgm:pt modelId="{97001013-41E1-4C4B-808C-83D304816886}" type="sibTrans" cxnId="{CA467CDB-3C0B-47F4-A04F-124AB349EB3F}">
      <dgm:prSet/>
      <dgm:spPr/>
      <dgm:t>
        <a:bodyPr/>
        <a:lstStyle/>
        <a:p>
          <a:endParaRPr lang="en-GB"/>
        </a:p>
      </dgm:t>
    </dgm:pt>
    <dgm:pt modelId="{E2C33599-7036-4E91-A44B-2B162DBD6743}">
      <dgm:prSet phldrT="[Text]" custT="1"/>
      <dgm:spPr>
        <a:solidFill>
          <a:srgbClr val="81EF8B">
            <a:alpha val="89804"/>
          </a:srgbClr>
        </a:solidFill>
      </dgm:spPr>
      <dgm:t>
        <a:bodyPr/>
        <a:lstStyle/>
        <a:p>
          <a:endParaRPr lang="en-GB" sz="2400" dirty="0"/>
        </a:p>
      </dgm:t>
    </dgm:pt>
    <dgm:pt modelId="{8D45B799-2EDA-4F7E-8548-CFBEA223269E}" type="parTrans" cxnId="{76969089-2172-4117-A39F-F1911C660B17}">
      <dgm:prSet/>
      <dgm:spPr/>
      <dgm:t>
        <a:bodyPr/>
        <a:lstStyle/>
        <a:p>
          <a:endParaRPr lang="en-GB"/>
        </a:p>
      </dgm:t>
    </dgm:pt>
    <dgm:pt modelId="{BBDE468C-3A79-44EA-A61D-1B9A93DEF2BF}" type="sibTrans" cxnId="{76969089-2172-4117-A39F-F1911C660B17}">
      <dgm:prSet/>
      <dgm:spPr/>
      <dgm:t>
        <a:bodyPr/>
        <a:lstStyle/>
        <a:p>
          <a:endParaRPr lang="en-GB"/>
        </a:p>
      </dgm:t>
    </dgm:pt>
    <dgm:pt modelId="{DD7CBE16-118D-45FC-93B6-DCCEB3403CCF}" type="pres">
      <dgm:prSet presAssocID="{81997270-EC36-4441-A609-DA98EBD24D0A}" presName="Name0" presStyleCnt="0">
        <dgm:presLayoutVars>
          <dgm:dir/>
          <dgm:animLvl val="lvl"/>
          <dgm:resizeHandles val="exact"/>
        </dgm:presLayoutVars>
      </dgm:prSet>
      <dgm:spPr/>
      <dgm:t>
        <a:bodyPr/>
        <a:lstStyle/>
        <a:p>
          <a:endParaRPr lang="en-GB"/>
        </a:p>
      </dgm:t>
    </dgm:pt>
    <dgm:pt modelId="{394080D8-953A-472C-81AD-077F1C3CBA56}" type="pres">
      <dgm:prSet presAssocID="{A418158B-CA40-4DD4-8E24-E9DC5543292F}" presName="composite" presStyleCnt="0"/>
      <dgm:spPr/>
    </dgm:pt>
    <dgm:pt modelId="{C2DB4EA4-1B8E-4B63-A5F2-00602A279E67}" type="pres">
      <dgm:prSet presAssocID="{A418158B-CA40-4DD4-8E24-E9DC5543292F}" presName="parTx" presStyleLbl="alignNode1" presStyleIdx="0" presStyleCnt="3" custScaleY="95207" custLinFactNeighborX="-358" custLinFactNeighborY="-2975">
        <dgm:presLayoutVars>
          <dgm:chMax val="0"/>
          <dgm:chPref val="0"/>
          <dgm:bulletEnabled val="1"/>
        </dgm:presLayoutVars>
      </dgm:prSet>
      <dgm:spPr/>
      <dgm:t>
        <a:bodyPr/>
        <a:lstStyle/>
        <a:p>
          <a:endParaRPr lang="en-GB"/>
        </a:p>
      </dgm:t>
    </dgm:pt>
    <dgm:pt modelId="{1E731733-A49F-47D5-82AE-F6099904669A}" type="pres">
      <dgm:prSet presAssocID="{A418158B-CA40-4DD4-8E24-E9DC5543292F}" presName="desTx" presStyleLbl="alignAccFollowNode1" presStyleIdx="0" presStyleCnt="3" custScaleY="122965" custLinFactNeighborX="-275" custLinFactNeighborY="15442">
        <dgm:presLayoutVars>
          <dgm:bulletEnabled val="1"/>
        </dgm:presLayoutVars>
      </dgm:prSet>
      <dgm:spPr/>
      <dgm:t>
        <a:bodyPr/>
        <a:lstStyle/>
        <a:p>
          <a:endParaRPr lang="en-GB"/>
        </a:p>
      </dgm:t>
    </dgm:pt>
    <dgm:pt modelId="{6FD03296-AD8D-46DA-B896-02C42909F8CB}" type="pres">
      <dgm:prSet presAssocID="{59244881-B369-46B2-B95A-FC4130DB6E95}" presName="space" presStyleCnt="0"/>
      <dgm:spPr/>
    </dgm:pt>
    <dgm:pt modelId="{9B9D4B00-F854-49B1-A06B-FC2CDCF18D77}" type="pres">
      <dgm:prSet presAssocID="{502DDFD4-BA14-4772-AD71-D967BF7701B6}" presName="composite" presStyleCnt="0"/>
      <dgm:spPr/>
    </dgm:pt>
    <dgm:pt modelId="{2A6C2B65-B593-49EE-830F-F8DEA164EDD4}" type="pres">
      <dgm:prSet presAssocID="{502DDFD4-BA14-4772-AD71-D967BF7701B6}" presName="parTx" presStyleLbl="alignNode1" presStyleIdx="1" presStyleCnt="3" custLinFactNeighborY="-896">
        <dgm:presLayoutVars>
          <dgm:chMax val="0"/>
          <dgm:chPref val="0"/>
          <dgm:bulletEnabled val="1"/>
        </dgm:presLayoutVars>
      </dgm:prSet>
      <dgm:spPr/>
      <dgm:t>
        <a:bodyPr/>
        <a:lstStyle/>
        <a:p>
          <a:endParaRPr lang="en-GB"/>
        </a:p>
      </dgm:t>
    </dgm:pt>
    <dgm:pt modelId="{BA45B05A-7084-4CD1-B41D-FC7E947B4512}" type="pres">
      <dgm:prSet presAssocID="{502DDFD4-BA14-4772-AD71-D967BF7701B6}" presName="desTx" presStyleLbl="alignAccFollowNode1" presStyleIdx="1" presStyleCnt="3" custScaleY="122734" custLinFactNeighborY="14388">
        <dgm:presLayoutVars>
          <dgm:bulletEnabled val="1"/>
        </dgm:presLayoutVars>
      </dgm:prSet>
      <dgm:spPr/>
      <dgm:t>
        <a:bodyPr/>
        <a:lstStyle/>
        <a:p>
          <a:endParaRPr lang="en-GB"/>
        </a:p>
      </dgm:t>
    </dgm:pt>
    <dgm:pt modelId="{DD6D3AD0-9876-4081-ACC9-74A061399526}" type="pres">
      <dgm:prSet presAssocID="{CB6C3241-6B2D-441E-B28B-6C97BBC78E97}" presName="space" presStyleCnt="0"/>
      <dgm:spPr/>
    </dgm:pt>
    <dgm:pt modelId="{F785F364-4814-4D6A-A1BC-6D5EEB5CCB47}" type="pres">
      <dgm:prSet presAssocID="{79F2BB4E-7308-4049-99F5-05E11F670391}" presName="composite" presStyleCnt="0"/>
      <dgm:spPr/>
    </dgm:pt>
    <dgm:pt modelId="{D98E896A-550D-4AF5-84D2-59F20BCF9C47}" type="pres">
      <dgm:prSet presAssocID="{79F2BB4E-7308-4049-99F5-05E11F670391}" presName="parTx" presStyleLbl="alignNode1" presStyleIdx="2" presStyleCnt="3">
        <dgm:presLayoutVars>
          <dgm:chMax val="0"/>
          <dgm:chPref val="0"/>
          <dgm:bulletEnabled val="1"/>
        </dgm:presLayoutVars>
      </dgm:prSet>
      <dgm:spPr/>
      <dgm:t>
        <a:bodyPr/>
        <a:lstStyle/>
        <a:p>
          <a:endParaRPr lang="en-GB"/>
        </a:p>
      </dgm:t>
    </dgm:pt>
    <dgm:pt modelId="{E36F0C72-F418-448D-B48D-2F63F5615268}" type="pres">
      <dgm:prSet presAssocID="{79F2BB4E-7308-4049-99F5-05E11F670391}" presName="desTx" presStyleLbl="alignAccFollowNode1" presStyleIdx="2" presStyleCnt="3" custScaleY="123603" custLinFactNeighborX="190" custLinFactNeighborY="14671">
        <dgm:presLayoutVars>
          <dgm:bulletEnabled val="1"/>
        </dgm:presLayoutVars>
      </dgm:prSet>
      <dgm:spPr/>
      <dgm:t>
        <a:bodyPr/>
        <a:lstStyle/>
        <a:p>
          <a:endParaRPr lang="en-GB"/>
        </a:p>
      </dgm:t>
    </dgm:pt>
  </dgm:ptLst>
  <dgm:cxnLst>
    <dgm:cxn modelId="{47A6AAF4-4BD8-447B-AA0F-9DC83E210007}" type="presOf" srcId="{502DDFD4-BA14-4772-AD71-D967BF7701B6}" destId="{2A6C2B65-B593-49EE-830F-F8DEA164EDD4}" srcOrd="0" destOrd="0" presId="urn:microsoft.com/office/officeart/2005/8/layout/hList1"/>
    <dgm:cxn modelId="{4BC75395-2DF6-4C05-BCE2-F868A0F024BF}" srcId="{A418158B-CA40-4DD4-8E24-E9DC5543292F}" destId="{F5916996-0D4A-4ACA-B3BD-7CD5BDCF1C84}" srcOrd="0" destOrd="0" parTransId="{8ED3FF05-7A78-441E-B26E-7FB9D9A08B52}" sibTransId="{AEE72906-0DBE-43BC-B9D2-E6A7C0C8028F}"/>
    <dgm:cxn modelId="{CA467CDB-3C0B-47F4-A04F-124AB349EB3F}" srcId="{79F2BB4E-7308-4049-99F5-05E11F670391}" destId="{4B55F627-E916-4E58-AC11-0EA8DAADAAD7}" srcOrd="0" destOrd="0" parTransId="{1FDD72AE-C94B-4F81-B7D0-CFF73107DE2A}" sibTransId="{97001013-41E1-4C4B-808C-83D304816886}"/>
    <dgm:cxn modelId="{FC24F230-95AE-4AA7-A6A6-EFE5ACE18BF0}" type="presOf" srcId="{F5916996-0D4A-4ACA-B3BD-7CD5BDCF1C84}" destId="{1E731733-A49F-47D5-82AE-F6099904669A}" srcOrd="0" destOrd="0" presId="urn:microsoft.com/office/officeart/2005/8/layout/hList1"/>
    <dgm:cxn modelId="{66DCA9A2-0D9F-4728-BDC5-5BE62E4672D7}" type="presOf" srcId="{2C651671-CE03-4DE0-A94C-CEA97859D888}" destId="{BA45B05A-7084-4CD1-B41D-FC7E947B4512}" srcOrd="0" destOrd="0" presId="urn:microsoft.com/office/officeart/2005/8/layout/hList1"/>
    <dgm:cxn modelId="{0F07A5E1-6C19-43B1-A541-03FBDA0B6E45}" srcId="{81997270-EC36-4441-A609-DA98EBD24D0A}" destId="{79F2BB4E-7308-4049-99F5-05E11F670391}" srcOrd="2" destOrd="0" parTransId="{CE81E8CB-2580-456D-8961-D1F9C924AD7C}" sibTransId="{0A874C5E-320F-4F29-BAD4-36F8DCD5F707}"/>
    <dgm:cxn modelId="{174636CB-0EA9-45FF-880B-18967736E83D}" srcId="{81997270-EC36-4441-A609-DA98EBD24D0A}" destId="{A418158B-CA40-4DD4-8E24-E9DC5543292F}" srcOrd="0" destOrd="0" parTransId="{2F359DB9-0088-432A-9B40-506D485618F0}" sibTransId="{59244881-B369-46B2-B95A-FC4130DB6E95}"/>
    <dgm:cxn modelId="{76969089-2172-4117-A39F-F1911C660B17}" srcId="{79F2BB4E-7308-4049-99F5-05E11F670391}" destId="{E2C33599-7036-4E91-A44B-2B162DBD6743}" srcOrd="1" destOrd="0" parTransId="{8D45B799-2EDA-4F7E-8548-CFBEA223269E}" sibTransId="{BBDE468C-3A79-44EA-A61D-1B9A93DEF2BF}"/>
    <dgm:cxn modelId="{7B9D885B-2BAE-4F50-9F17-71CD1977B1EE}" type="presOf" srcId="{A418158B-CA40-4DD4-8E24-E9DC5543292F}" destId="{C2DB4EA4-1B8E-4B63-A5F2-00602A279E67}" srcOrd="0" destOrd="0" presId="urn:microsoft.com/office/officeart/2005/8/layout/hList1"/>
    <dgm:cxn modelId="{5871CD2D-25B7-4194-A688-5A658C86C829}" srcId="{81997270-EC36-4441-A609-DA98EBD24D0A}" destId="{502DDFD4-BA14-4772-AD71-D967BF7701B6}" srcOrd="1" destOrd="0" parTransId="{30FC91BA-C59F-4CCC-8989-112787B205CF}" sibTransId="{CB6C3241-6B2D-441E-B28B-6C97BBC78E97}"/>
    <dgm:cxn modelId="{EE301844-CD5D-49D0-8AB8-67633FA42F9D}" type="presOf" srcId="{4B55F627-E916-4E58-AC11-0EA8DAADAAD7}" destId="{E36F0C72-F418-448D-B48D-2F63F5615268}" srcOrd="0" destOrd="0" presId="urn:microsoft.com/office/officeart/2005/8/layout/hList1"/>
    <dgm:cxn modelId="{9B8952C8-D9DC-416F-8679-65596BAAC718}" srcId="{502DDFD4-BA14-4772-AD71-D967BF7701B6}" destId="{2C651671-CE03-4DE0-A94C-CEA97859D888}" srcOrd="0" destOrd="0" parTransId="{614F4E05-80CD-4B97-BB0E-6BC243EA30AC}" sibTransId="{12A3A1B6-E498-4910-A758-F8895BD06450}"/>
    <dgm:cxn modelId="{DF7655E2-F723-4D8A-B278-186440A132F2}" type="presOf" srcId="{79F2BB4E-7308-4049-99F5-05E11F670391}" destId="{D98E896A-550D-4AF5-84D2-59F20BCF9C47}" srcOrd="0" destOrd="0" presId="urn:microsoft.com/office/officeart/2005/8/layout/hList1"/>
    <dgm:cxn modelId="{A9946FC7-27D2-45AB-A99C-EA5B5BC2E133}" type="presOf" srcId="{81997270-EC36-4441-A609-DA98EBD24D0A}" destId="{DD7CBE16-118D-45FC-93B6-DCCEB3403CCF}" srcOrd="0" destOrd="0" presId="urn:microsoft.com/office/officeart/2005/8/layout/hList1"/>
    <dgm:cxn modelId="{BF7AC96A-31B1-450C-9845-8FB044AEAC42}" type="presOf" srcId="{E2C33599-7036-4E91-A44B-2B162DBD6743}" destId="{E36F0C72-F418-448D-B48D-2F63F5615268}" srcOrd="0" destOrd="1" presId="urn:microsoft.com/office/officeart/2005/8/layout/hList1"/>
    <dgm:cxn modelId="{BD4AD8FE-23D8-4181-8A4C-09F72C14918D}" type="presParOf" srcId="{DD7CBE16-118D-45FC-93B6-DCCEB3403CCF}" destId="{394080D8-953A-472C-81AD-077F1C3CBA56}" srcOrd="0" destOrd="0" presId="urn:microsoft.com/office/officeart/2005/8/layout/hList1"/>
    <dgm:cxn modelId="{13EF0188-DB94-4BD1-847A-F512C53D41D9}" type="presParOf" srcId="{394080D8-953A-472C-81AD-077F1C3CBA56}" destId="{C2DB4EA4-1B8E-4B63-A5F2-00602A279E67}" srcOrd="0" destOrd="0" presId="urn:microsoft.com/office/officeart/2005/8/layout/hList1"/>
    <dgm:cxn modelId="{071CA029-04DF-492D-A78B-DAABE29796A0}" type="presParOf" srcId="{394080D8-953A-472C-81AD-077F1C3CBA56}" destId="{1E731733-A49F-47D5-82AE-F6099904669A}" srcOrd="1" destOrd="0" presId="urn:microsoft.com/office/officeart/2005/8/layout/hList1"/>
    <dgm:cxn modelId="{8F43AD85-94C8-4EA3-9D53-C17C8587047E}" type="presParOf" srcId="{DD7CBE16-118D-45FC-93B6-DCCEB3403CCF}" destId="{6FD03296-AD8D-46DA-B896-02C42909F8CB}" srcOrd="1" destOrd="0" presId="urn:microsoft.com/office/officeart/2005/8/layout/hList1"/>
    <dgm:cxn modelId="{FDEF9C93-A627-4952-AA79-445F1EE057EE}" type="presParOf" srcId="{DD7CBE16-118D-45FC-93B6-DCCEB3403CCF}" destId="{9B9D4B00-F854-49B1-A06B-FC2CDCF18D77}" srcOrd="2" destOrd="0" presId="urn:microsoft.com/office/officeart/2005/8/layout/hList1"/>
    <dgm:cxn modelId="{8721FA20-6FFE-4089-81DB-FE65F1A6FDED}" type="presParOf" srcId="{9B9D4B00-F854-49B1-A06B-FC2CDCF18D77}" destId="{2A6C2B65-B593-49EE-830F-F8DEA164EDD4}" srcOrd="0" destOrd="0" presId="urn:microsoft.com/office/officeart/2005/8/layout/hList1"/>
    <dgm:cxn modelId="{284F09E0-F97C-48A8-BF1E-03D3B300AE49}" type="presParOf" srcId="{9B9D4B00-F854-49B1-A06B-FC2CDCF18D77}" destId="{BA45B05A-7084-4CD1-B41D-FC7E947B4512}" srcOrd="1" destOrd="0" presId="urn:microsoft.com/office/officeart/2005/8/layout/hList1"/>
    <dgm:cxn modelId="{F22FA3F0-6CE7-4293-A3E1-3F1A6670E548}" type="presParOf" srcId="{DD7CBE16-118D-45FC-93B6-DCCEB3403CCF}" destId="{DD6D3AD0-9876-4081-ACC9-74A061399526}" srcOrd="3" destOrd="0" presId="urn:microsoft.com/office/officeart/2005/8/layout/hList1"/>
    <dgm:cxn modelId="{EA01933F-9AF5-4BA4-AE7F-8E9316CF1B39}" type="presParOf" srcId="{DD7CBE16-118D-45FC-93B6-DCCEB3403CCF}" destId="{F785F364-4814-4D6A-A1BC-6D5EEB5CCB47}" srcOrd="4" destOrd="0" presId="urn:microsoft.com/office/officeart/2005/8/layout/hList1"/>
    <dgm:cxn modelId="{EDC3DEFC-CCA9-4C0B-AEAF-89116EFAC10B}" type="presParOf" srcId="{F785F364-4814-4D6A-A1BC-6D5EEB5CCB47}" destId="{D98E896A-550D-4AF5-84D2-59F20BCF9C47}" srcOrd="0" destOrd="0" presId="urn:microsoft.com/office/officeart/2005/8/layout/hList1"/>
    <dgm:cxn modelId="{B4838025-6C8A-4005-968F-078C64FD8DBB}" type="presParOf" srcId="{F785F364-4814-4D6A-A1BC-6D5EEB5CCB47}" destId="{E36F0C72-F418-448D-B48D-2F63F5615268}"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DB4EA4-1B8E-4B63-A5F2-00602A279E67}">
      <dsp:nvSpPr>
        <dsp:cNvPr id="0" name=""/>
        <dsp:cNvSpPr/>
      </dsp:nvSpPr>
      <dsp:spPr>
        <a:xfrm>
          <a:off x="0" y="978287"/>
          <a:ext cx="3512475" cy="436203"/>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lvl="0" algn="ctr" defTabSz="1066800">
            <a:lnSpc>
              <a:spcPct val="90000"/>
            </a:lnSpc>
            <a:spcBef>
              <a:spcPct val="0"/>
            </a:spcBef>
            <a:spcAft>
              <a:spcPct val="35000"/>
            </a:spcAft>
          </a:pPr>
          <a:r>
            <a:rPr lang="en-GB" sz="2400" kern="1200" dirty="0" smtClean="0"/>
            <a:t>Lower Your Bill</a:t>
          </a:r>
          <a:endParaRPr lang="en-GB" sz="2400" kern="1200" dirty="0"/>
        </a:p>
      </dsp:txBody>
      <dsp:txXfrm>
        <a:off x="0" y="978287"/>
        <a:ext cx="3512475" cy="436203"/>
      </dsp:txXfrm>
    </dsp:sp>
    <dsp:sp modelId="{1E731733-A49F-47D5-82AE-F6099904669A}">
      <dsp:nvSpPr>
        <dsp:cNvPr id="0" name=""/>
        <dsp:cNvSpPr/>
      </dsp:nvSpPr>
      <dsp:spPr>
        <a:xfrm>
          <a:off x="0" y="1528438"/>
          <a:ext cx="3512475" cy="3456398"/>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endParaRPr lang="en-GB" sz="2000" kern="1200" dirty="0"/>
        </a:p>
      </dsp:txBody>
      <dsp:txXfrm>
        <a:off x="0" y="1528438"/>
        <a:ext cx="3512475" cy="3456398"/>
      </dsp:txXfrm>
    </dsp:sp>
    <dsp:sp modelId="{2A6C2B65-B593-49EE-830F-F8DEA164EDD4}">
      <dsp:nvSpPr>
        <dsp:cNvPr id="0" name=""/>
        <dsp:cNvSpPr/>
      </dsp:nvSpPr>
      <dsp:spPr>
        <a:xfrm>
          <a:off x="4007824" y="961227"/>
          <a:ext cx="3512475" cy="481228"/>
        </a:xfrm>
        <a:prstGeom prst="rect">
          <a:avLst/>
        </a:prstGeom>
        <a:solidFill>
          <a:srgbClr val="F913D3"/>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lvl="0" algn="ctr" defTabSz="1066800">
            <a:lnSpc>
              <a:spcPct val="90000"/>
            </a:lnSpc>
            <a:spcBef>
              <a:spcPct val="0"/>
            </a:spcBef>
            <a:spcAft>
              <a:spcPct val="35000"/>
            </a:spcAft>
          </a:pPr>
          <a:r>
            <a:rPr lang="en-GB" sz="2400" kern="1200" dirty="0" smtClean="0"/>
            <a:t>Help Clear Your Arrears</a:t>
          </a:r>
          <a:endParaRPr lang="en-GB" sz="2400" kern="1200" dirty="0"/>
        </a:p>
      </dsp:txBody>
      <dsp:txXfrm>
        <a:off x="4007824" y="961227"/>
        <a:ext cx="3512475" cy="481228"/>
      </dsp:txXfrm>
    </dsp:sp>
    <dsp:sp modelId="{BA45B05A-7084-4CD1-B41D-FC7E947B4512}">
      <dsp:nvSpPr>
        <dsp:cNvPr id="0" name=""/>
        <dsp:cNvSpPr/>
      </dsp:nvSpPr>
      <dsp:spPr>
        <a:xfrm>
          <a:off x="4007824" y="1531683"/>
          <a:ext cx="3512475" cy="3449905"/>
        </a:xfrm>
        <a:prstGeom prst="rect">
          <a:avLst/>
        </a:prstGeom>
        <a:solidFill>
          <a:srgbClr val="FC7CE7">
            <a:alpha val="89804"/>
          </a:srgb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endParaRPr lang="en-GB" sz="2000" kern="1200" dirty="0"/>
        </a:p>
      </dsp:txBody>
      <dsp:txXfrm>
        <a:off x="4007824" y="1531683"/>
        <a:ext cx="3512475" cy="3449905"/>
      </dsp:txXfrm>
    </dsp:sp>
    <dsp:sp modelId="{D98E896A-550D-4AF5-84D2-59F20BCF9C47}">
      <dsp:nvSpPr>
        <dsp:cNvPr id="0" name=""/>
        <dsp:cNvSpPr/>
      </dsp:nvSpPr>
      <dsp:spPr>
        <a:xfrm>
          <a:off x="8012046" y="959432"/>
          <a:ext cx="3512475" cy="481228"/>
        </a:xfrm>
        <a:prstGeom prst="rect">
          <a:avLst/>
        </a:prstGeom>
        <a:solidFill>
          <a:srgbClr val="2A8321"/>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lvl="0" algn="ctr" defTabSz="1066800">
            <a:lnSpc>
              <a:spcPct val="90000"/>
            </a:lnSpc>
            <a:spcBef>
              <a:spcPct val="0"/>
            </a:spcBef>
            <a:spcAft>
              <a:spcPct val="35000"/>
            </a:spcAft>
          </a:pPr>
          <a:r>
            <a:rPr lang="en-GB" sz="2400" kern="1200" dirty="0" smtClean="0"/>
            <a:t>Bundling Options</a:t>
          </a:r>
          <a:endParaRPr lang="en-GB" sz="2400" kern="1200" dirty="0"/>
        </a:p>
      </dsp:txBody>
      <dsp:txXfrm>
        <a:off x="8012046" y="959432"/>
        <a:ext cx="3512475" cy="481228"/>
      </dsp:txXfrm>
    </dsp:sp>
    <dsp:sp modelId="{E36F0C72-F418-448D-B48D-2F63F5615268}">
      <dsp:nvSpPr>
        <dsp:cNvPr id="0" name=""/>
        <dsp:cNvSpPr/>
      </dsp:nvSpPr>
      <dsp:spPr>
        <a:xfrm>
          <a:off x="8015648" y="1521318"/>
          <a:ext cx="3512475" cy="3474332"/>
        </a:xfrm>
        <a:prstGeom prst="rect">
          <a:avLst/>
        </a:prstGeom>
        <a:solidFill>
          <a:srgbClr val="81EF8B">
            <a:alpha val="89804"/>
          </a:srgb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endParaRPr lang="en-GB" sz="2000" kern="1200" dirty="0"/>
        </a:p>
        <a:p>
          <a:pPr marL="228600" lvl="1" indent="-228600" algn="l" defTabSz="1066800">
            <a:lnSpc>
              <a:spcPct val="90000"/>
            </a:lnSpc>
            <a:spcBef>
              <a:spcPct val="0"/>
            </a:spcBef>
            <a:spcAft>
              <a:spcPct val="15000"/>
            </a:spcAft>
            <a:buChar char="••"/>
          </a:pPr>
          <a:endParaRPr lang="en-GB" sz="2400" kern="1200" dirty="0"/>
        </a:p>
      </dsp:txBody>
      <dsp:txXfrm>
        <a:off x="8015648" y="1521318"/>
        <a:ext cx="3512475" cy="3474332"/>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2914015" cy="490409"/>
          </a:xfrm>
          <a:prstGeom prst="rect">
            <a:avLst/>
          </a:prstGeom>
        </p:spPr>
        <p:txBody>
          <a:bodyPr vert="horz" lIns="90473" tIns="45237" rIns="90473" bIns="45237" rtlCol="0"/>
          <a:lstStyle>
            <a:lvl1pPr algn="l">
              <a:defRPr sz="1200"/>
            </a:lvl1pPr>
          </a:lstStyle>
          <a:p>
            <a:endParaRPr lang="en-GB" dirty="0"/>
          </a:p>
        </p:txBody>
      </p:sp>
      <p:sp>
        <p:nvSpPr>
          <p:cNvPr id="3" name="Date Placeholder 2"/>
          <p:cNvSpPr>
            <a:spLocks noGrp="1"/>
          </p:cNvSpPr>
          <p:nvPr>
            <p:ph type="dt" sz="quarter" idx="1"/>
          </p:nvPr>
        </p:nvSpPr>
        <p:spPr>
          <a:xfrm>
            <a:off x="3809080" y="1"/>
            <a:ext cx="2914015" cy="490409"/>
          </a:xfrm>
          <a:prstGeom prst="rect">
            <a:avLst/>
          </a:prstGeom>
        </p:spPr>
        <p:txBody>
          <a:bodyPr vert="horz" lIns="90473" tIns="45237" rIns="90473" bIns="45237" rtlCol="0"/>
          <a:lstStyle>
            <a:lvl1pPr algn="r">
              <a:defRPr sz="1200"/>
            </a:lvl1pPr>
          </a:lstStyle>
          <a:p>
            <a:fld id="{6D47CC7C-5DCD-4F0E-B3AB-FB1B1B0E71F9}" type="datetimeFigureOut">
              <a:rPr lang="en-GB" smtClean="0"/>
              <a:t>30/04/2019</a:t>
            </a:fld>
            <a:endParaRPr lang="en-GB" dirty="0"/>
          </a:p>
        </p:txBody>
      </p:sp>
      <p:sp>
        <p:nvSpPr>
          <p:cNvPr id="4" name="Footer Placeholder 3"/>
          <p:cNvSpPr>
            <a:spLocks noGrp="1"/>
          </p:cNvSpPr>
          <p:nvPr>
            <p:ph type="ftr" sz="quarter" idx="2"/>
          </p:nvPr>
        </p:nvSpPr>
        <p:spPr>
          <a:xfrm>
            <a:off x="1" y="9283830"/>
            <a:ext cx="2914015" cy="490408"/>
          </a:xfrm>
          <a:prstGeom prst="rect">
            <a:avLst/>
          </a:prstGeom>
        </p:spPr>
        <p:txBody>
          <a:bodyPr vert="horz" lIns="90473" tIns="45237" rIns="90473" bIns="45237" rtlCol="0" anchor="b"/>
          <a:lstStyle>
            <a:lvl1pPr algn="l">
              <a:defRPr sz="1200"/>
            </a:lvl1pPr>
          </a:lstStyle>
          <a:p>
            <a:endParaRPr lang="en-GB" dirty="0"/>
          </a:p>
        </p:txBody>
      </p:sp>
      <p:sp>
        <p:nvSpPr>
          <p:cNvPr id="5" name="Slide Number Placeholder 4"/>
          <p:cNvSpPr>
            <a:spLocks noGrp="1"/>
          </p:cNvSpPr>
          <p:nvPr>
            <p:ph type="sldNum" sz="quarter" idx="3"/>
          </p:nvPr>
        </p:nvSpPr>
        <p:spPr>
          <a:xfrm>
            <a:off x="3809080" y="9283830"/>
            <a:ext cx="2914015" cy="490408"/>
          </a:xfrm>
          <a:prstGeom prst="rect">
            <a:avLst/>
          </a:prstGeom>
        </p:spPr>
        <p:txBody>
          <a:bodyPr vert="horz" lIns="90473" tIns="45237" rIns="90473" bIns="45237" rtlCol="0" anchor="b"/>
          <a:lstStyle>
            <a:lvl1pPr algn="r">
              <a:defRPr sz="1200"/>
            </a:lvl1pPr>
          </a:lstStyle>
          <a:p>
            <a:fld id="{0C599C27-6CE6-4A41-AE5B-2F931B1CBF5F}" type="slidenum">
              <a:rPr lang="en-GB" smtClean="0"/>
              <a:t>‹#›</a:t>
            </a:fld>
            <a:endParaRPr lang="en-GB" dirty="0"/>
          </a:p>
        </p:txBody>
      </p:sp>
    </p:spTree>
    <p:extLst>
      <p:ext uri="{BB962C8B-B14F-4D97-AF65-F5344CB8AC3E}">
        <p14:creationId xmlns:p14="http://schemas.microsoft.com/office/powerpoint/2010/main" val="6069191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2914015" cy="490409"/>
          </a:xfrm>
          <a:prstGeom prst="rect">
            <a:avLst/>
          </a:prstGeom>
        </p:spPr>
        <p:txBody>
          <a:bodyPr vert="horz" lIns="90473" tIns="45237" rIns="90473" bIns="45237" rtlCol="0"/>
          <a:lstStyle>
            <a:lvl1pPr algn="l">
              <a:defRPr sz="1200"/>
            </a:lvl1pPr>
          </a:lstStyle>
          <a:p>
            <a:endParaRPr lang="en-GB" dirty="0"/>
          </a:p>
        </p:txBody>
      </p:sp>
      <p:sp>
        <p:nvSpPr>
          <p:cNvPr id="3" name="Date Placeholder 2"/>
          <p:cNvSpPr>
            <a:spLocks noGrp="1"/>
          </p:cNvSpPr>
          <p:nvPr>
            <p:ph type="dt" idx="1"/>
          </p:nvPr>
        </p:nvSpPr>
        <p:spPr>
          <a:xfrm>
            <a:off x="3809080" y="1"/>
            <a:ext cx="2914015" cy="490409"/>
          </a:xfrm>
          <a:prstGeom prst="rect">
            <a:avLst/>
          </a:prstGeom>
        </p:spPr>
        <p:txBody>
          <a:bodyPr vert="horz" lIns="90473" tIns="45237" rIns="90473" bIns="45237" rtlCol="0"/>
          <a:lstStyle>
            <a:lvl1pPr algn="r">
              <a:defRPr sz="1200"/>
            </a:lvl1pPr>
          </a:lstStyle>
          <a:p>
            <a:fld id="{566D0FF7-346C-435C-8BBE-59B65BF4C5B4}" type="datetimeFigureOut">
              <a:rPr lang="en-GB" smtClean="0"/>
              <a:t>30/04/2019</a:t>
            </a:fld>
            <a:endParaRPr lang="en-GB" dirty="0"/>
          </a:p>
        </p:txBody>
      </p:sp>
      <p:sp>
        <p:nvSpPr>
          <p:cNvPr id="4" name="Slide Image Placeholder 3"/>
          <p:cNvSpPr>
            <a:spLocks noGrp="1" noRot="1" noChangeAspect="1"/>
          </p:cNvSpPr>
          <p:nvPr>
            <p:ph type="sldImg" idx="2"/>
          </p:nvPr>
        </p:nvSpPr>
        <p:spPr>
          <a:xfrm>
            <a:off x="430213" y="1222375"/>
            <a:ext cx="5864225" cy="3298825"/>
          </a:xfrm>
          <a:prstGeom prst="rect">
            <a:avLst/>
          </a:prstGeom>
          <a:noFill/>
          <a:ln w="12700">
            <a:solidFill>
              <a:prstClr val="black"/>
            </a:solidFill>
          </a:ln>
        </p:spPr>
        <p:txBody>
          <a:bodyPr vert="horz" lIns="90473" tIns="45237" rIns="90473" bIns="45237" rtlCol="0" anchor="ctr"/>
          <a:lstStyle/>
          <a:p>
            <a:endParaRPr lang="en-GB" dirty="0"/>
          </a:p>
        </p:txBody>
      </p:sp>
      <p:sp>
        <p:nvSpPr>
          <p:cNvPr id="5" name="Notes Placeholder 4"/>
          <p:cNvSpPr>
            <a:spLocks noGrp="1"/>
          </p:cNvSpPr>
          <p:nvPr>
            <p:ph type="body" sz="quarter" idx="3"/>
          </p:nvPr>
        </p:nvSpPr>
        <p:spPr>
          <a:xfrm>
            <a:off x="672465" y="4703852"/>
            <a:ext cx="5379720" cy="3848606"/>
          </a:xfrm>
          <a:prstGeom prst="rect">
            <a:avLst/>
          </a:prstGeom>
        </p:spPr>
        <p:txBody>
          <a:bodyPr vert="horz" lIns="90473" tIns="45237" rIns="90473" bIns="45237"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1" y="9283830"/>
            <a:ext cx="2914015" cy="490408"/>
          </a:xfrm>
          <a:prstGeom prst="rect">
            <a:avLst/>
          </a:prstGeom>
        </p:spPr>
        <p:txBody>
          <a:bodyPr vert="horz" lIns="90473" tIns="45237" rIns="90473" bIns="45237"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09080" y="9283830"/>
            <a:ext cx="2914015" cy="490408"/>
          </a:xfrm>
          <a:prstGeom prst="rect">
            <a:avLst/>
          </a:prstGeom>
        </p:spPr>
        <p:txBody>
          <a:bodyPr vert="horz" lIns="90473" tIns="45237" rIns="90473" bIns="45237" rtlCol="0" anchor="b"/>
          <a:lstStyle>
            <a:lvl1pPr algn="r">
              <a:defRPr sz="1200"/>
            </a:lvl1pPr>
          </a:lstStyle>
          <a:p>
            <a:fld id="{3B842244-7555-45BC-8494-A63577E05919}" type="slidenum">
              <a:rPr lang="en-GB" smtClean="0"/>
              <a:t>‹#›</a:t>
            </a:fld>
            <a:endParaRPr lang="en-GB" dirty="0"/>
          </a:p>
        </p:txBody>
      </p:sp>
    </p:spTree>
    <p:extLst>
      <p:ext uri="{BB962C8B-B14F-4D97-AF65-F5344CB8AC3E}">
        <p14:creationId xmlns:p14="http://schemas.microsoft.com/office/powerpoint/2010/main" val="39258686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B842244-7555-45BC-8494-A63577E05919}" type="slidenum">
              <a:rPr lang="en-GB" smtClean="0"/>
              <a:t>1</a:t>
            </a:fld>
            <a:endParaRPr lang="en-GB" dirty="0"/>
          </a:p>
        </p:txBody>
      </p:sp>
    </p:spTree>
    <p:extLst>
      <p:ext uri="{BB962C8B-B14F-4D97-AF65-F5344CB8AC3E}">
        <p14:creationId xmlns:p14="http://schemas.microsoft.com/office/powerpoint/2010/main" val="47155831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3"/>
          <p:cNvPicPr>
            <a:picLocks noChangeAspect="1"/>
          </p:cNvPicPr>
          <p:nvPr userDrawn="1"/>
        </p:nvPicPr>
        <p:blipFill rotWithShape="1">
          <a:blip r:embed="rId2">
            <a:extLst>
              <a:ext uri="{28A0092B-C50C-407E-A947-70E740481C1C}">
                <a14:useLocalDpi xmlns:a14="http://schemas.microsoft.com/office/drawing/2010/main" val="0"/>
              </a:ext>
            </a:extLst>
          </a:blip>
          <a:srcRect t="7108" b="7733"/>
          <a:stretch/>
        </p:blipFill>
        <p:spPr>
          <a:xfrm>
            <a:off x="-1" y="-58058"/>
            <a:ext cx="12192002" cy="6923315"/>
          </a:xfrm>
          <a:prstGeom prst="rect">
            <a:avLst/>
          </a:prstGeom>
        </p:spPr>
      </p:pic>
      <p:sp>
        <p:nvSpPr>
          <p:cNvPr id="2" name="Title 1"/>
          <p:cNvSpPr>
            <a:spLocks noGrp="1"/>
          </p:cNvSpPr>
          <p:nvPr>
            <p:ph type="ctrTitle" hasCustomPrompt="1"/>
          </p:nvPr>
        </p:nvSpPr>
        <p:spPr>
          <a:xfrm>
            <a:off x="236432" y="1815194"/>
            <a:ext cx="11719136" cy="1520825"/>
          </a:xfrm>
          <a:prstGeom prst="rect">
            <a:avLst/>
          </a:prstGeom>
        </p:spPr>
        <p:txBody>
          <a:bodyPr anchor="b"/>
          <a:lstStyle>
            <a:lvl1pPr algn="ctr">
              <a:defRPr sz="6000" b="1" baseline="0">
                <a:solidFill>
                  <a:schemeClr val="bg1"/>
                </a:solidFill>
                <a:effectLst>
                  <a:outerShdw blurRad="50800" dist="38100" dir="5400000" algn="t" rotWithShape="0">
                    <a:prstClr val="black">
                      <a:alpha val="40000"/>
                    </a:prstClr>
                  </a:outerShdw>
                </a:effectLst>
                <a:latin typeface="+mn-lt"/>
              </a:defRPr>
            </a:lvl1pPr>
          </a:lstStyle>
          <a:p>
            <a:r>
              <a:rPr lang="en-US" dirty="0" smtClean="0"/>
              <a:t>Presentation title – 60pt</a:t>
            </a:r>
            <a:endParaRPr lang="en-US" dirty="0"/>
          </a:p>
        </p:txBody>
      </p:sp>
      <p:sp>
        <p:nvSpPr>
          <p:cNvPr id="3" name="Subtitle 2"/>
          <p:cNvSpPr>
            <a:spLocks noGrp="1"/>
          </p:cNvSpPr>
          <p:nvPr>
            <p:ph type="subTitle" idx="1" hasCustomPrompt="1"/>
          </p:nvPr>
        </p:nvSpPr>
        <p:spPr>
          <a:xfrm>
            <a:off x="236432" y="3297467"/>
            <a:ext cx="11719136" cy="1655762"/>
          </a:xfrm>
          <a:prstGeom prst="rect">
            <a:avLst/>
          </a:prstGeom>
        </p:spPr>
        <p:txBody>
          <a:bodyPr>
            <a:noAutofit/>
          </a:bodyPr>
          <a:lstStyle>
            <a:lvl1pPr marL="0" indent="0" algn="ctr">
              <a:buNone/>
              <a:defRPr sz="4000">
                <a:solidFill>
                  <a:schemeClr val="bg1"/>
                </a:solidFill>
                <a:effectLst>
                  <a:outerShdw blurRad="50800" dist="38100" dir="5400000" algn="t" rotWithShape="0">
                    <a:prstClr val="black">
                      <a:alpha val="40000"/>
                    </a:prstClr>
                  </a:outerShd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Subheading – 40pt</a:t>
            </a:r>
            <a:endParaRPr lang="en-US" dirty="0"/>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36368" y="262538"/>
            <a:ext cx="1219200" cy="572324"/>
          </a:xfrm>
          <a:prstGeom prst="rect">
            <a:avLst/>
          </a:prstGeom>
        </p:spPr>
      </p:pic>
    </p:spTree>
    <p:extLst>
      <p:ext uri="{BB962C8B-B14F-4D97-AF65-F5344CB8AC3E}">
        <p14:creationId xmlns:p14="http://schemas.microsoft.com/office/powerpoint/2010/main" val="196174885"/>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smtClean="0"/>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A76DA4B7-9D84-4197-9EA7-37E27D715C59}" type="datetimeFigureOut">
              <a:rPr lang="en-GB" smtClean="0"/>
              <a:t>30/04/2019</a:t>
            </a:fld>
            <a:endParaRPr lang="en-GB" dirty="0"/>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DB946BD1-EACC-43DE-BE5A-12F0698B5B06}" type="slidenum">
              <a:rPr lang="en-GB" smtClean="0"/>
              <a:t>‹#›</a:t>
            </a:fld>
            <a:endParaRPr lang="en-GB" dirty="0"/>
          </a:p>
        </p:txBody>
      </p:sp>
    </p:spTree>
    <p:extLst>
      <p:ext uri="{BB962C8B-B14F-4D97-AF65-F5344CB8AC3E}">
        <p14:creationId xmlns:p14="http://schemas.microsoft.com/office/powerpoint/2010/main" val="34237412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with subhead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30200" y="321583"/>
            <a:ext cx="11506200" cy="652084"/>
          </a:xfrm>
          <a:prstGeom prst="rect">
            <a:avLst/>
          </a:prstGeom>
        </p:spPr>
        <p:txBody>
          <a:bodyPr>
            <a:noAutofit/>
          </a:bodyPr>
          <a:lstStyle>
            <a:lvl1pPr>
              <a:defRPr sz="4000" b="1">
                <a:solidFill>
                  <a:srgbClr val="00A1DF"/>
                </a:solidFill>
                <a:latin typeface="+mn-lt"/>
              </a:defRPr>
            </a:lvl1pPr>
          </a:lstStyle>
          <a:p>
            <a:r>
              <a:rPr lang="en-US" dirty="0" smtClean="0"/>
              <a:t>Click to edit Master title – 40pt</a:t>
            </a:r>
            <a:endParaRPr lang="en-US" dirty="0"/>
          </a:p>
        </p:txBody>
      </p:sp>
      <p:sp>
        <p:nvSpPr>
          <p:cNvPr id="3" name="Content Placeholder 2"/>
          <p:cNvSpPr>
            <a:spLocks noGrp="1"/>
          </p:cNvSpPr>
          <p:nvPr>
            <p:ph sz="half" idx="1" hasCustomPrompt="1"/>
          </p:nvPr>
        </p:nvSpPr>
        <p:spPr>
          <a:xfrm>
            <a:off x="330200" y="973668"/>
            <a:ext cx="11506200" cy="609600"/>
          </a:xfrm>
          <a:prstGeom prst="rect">
            <a:avLst/>
          </a:prstGeom>
        </p:spPr>
        <p:txBody>
          <a:bodyPr>
            <a:noAutofit/>
          </a:bodyPr>
          <a:lstStyle>
            <a:lvl1pPr marL="0" indent="0">
              <a:lnSpc>
                <a:spcPct val="150000"/>
              </a:lnSpc>
              <a:buNone/>
              <a:defRPr sz="2000" b="1">
                <a:solidFill>
                  <a:srgbClr val="00A1DF"/>
                </a:solidFill>
                <a:latin typeface="+mn-lt"/>
              </a:defRPr>
            </a:lvl1pPr>
            <a:lvl2pPr>
              <a:lnSpc>
                <a:spcPct val="150000"/>
              </a:lnSpc>
              <a:defRPr sz="2000" baseline="0">
                <a:latin typeface="+mn-lt"/>
              </a:defRPr>
            </a:lvl2pPr>
            <a:lvl3pPr>
              <a:defRPr sz="2000">
                <a:latin typeface="+mn-lt"/>
              </a:defRPr>
            </a:lvl3pPr>
            <a:lvl4pPr>
              <a:defRPr sz="2000">
                <a:latin typeface="+mn-lt"/>
              </a:defRPr>
            </a:lvl4pPr>
            <a:lvl5pPr>
              <a:defRPr sz="2000">
                <a:latin typeface="+mn-lt"/>
              </a:defRPr>
            </a:lvl5pPr>
          </a:lstStyle>
          <a:p>
            <a:pPr lvl="0"/>
            <a:r>
              <a:rPr lang="en-US" dirty="0" smtClean="0"/>
              <a:t>Subheading – 20pt</a:t>
            </a:r>
          </a:p>
        </p:txBody>
      </p:sp>
      <p:sp>
        <p:nvSpPr>
          <p:cNvPr id="17" name="Content Placeholder 2"/>
          <p:cNvSpPr>
            <a:spLocks noGrp="1"/>
          </p:cNvSpPr>
          <p:nvPr>
            <p:ph sz="half" idx="10" hasCustomPrompt="1"/>
          </p:nvPr>
        </p:nvSpPr>
        <p:spPr>
          <a:xfrm>
            <a:off x="330200" y="1583269"/>
            <a:ext cx="11506200" cy="4398432"/>
          </a:xfrm>
          <a:prstGeom prst="rect">
            <a:avLst/>
          </a:prstGeom>
        </p:spPr>
        <p:txBody>
          <a:bodyPr>
            <a:noAutofit/>
          </a:bodyPr>
          <a:lstStyle>
            <a:lvl1pPr marL="0" indent="0">
              <a:lnSpc>
                <a:spcPct val="150000"/>
              </a:lnSpc>
              <a:buNone/>
              <a:defRPr sz="2000" b="0">
                <a:solidFill>
                  <a:schemeClr val="tx1"/>
                </a:solidFill>
                <a:latin typeface="+mn-lt"/>
              </a:defRPr>
            </a:lvl1pPr>
            <a:lvl2pPr>
              <a:lnSpc>
                <a:spcPct val="150000"/>
              </a:lnSpc>
              <a:defRPr sz="2000" baseline="0">
                <a:latin typeface="+mn-lt"/>
              </a:defRPr>
            </a:lvl2pPr>
            <a:lvl3pPr>
              <a:defRPr sz="2000">
                <a:latin typeface="+mn-lt"/>
              </a:defRPr>
            </a:lvl3pPr>
            <a:lvl4pPr>
              <a:defRPr sz="2000">
                <a:latin typeface="+mn-lt"/>
              </a:defRPr>
            </a:lvl4pPr>
            <a:lvl5pPr>
              <a:defRPr sz="2000">
                <a:latin typeface="+mn-lt"/>
              </a:defRPr>
            </a:lvl5pPr>
          </a:lstStyle>
          <a:p>
            <a:pPr lvl="0"/>
            <a:r>
              <a:rPr lang="en-US" dirty="0" smtClean="0"/>
              <a:t>Body – 20pt</a:t>
            </a:r>
          </a:p>
        </p:txBody>
      </p:sp>
      <p:sp>
        <p:nvSpPr>
          <p:cNvPr id="9" name="Footer Placeholder 1"/>
          <p:cNvSpPr txBox="1">
            <a:spLocks/>
          </p:cNvSpPr>
          <p:nvPr userDrawn="1"/>
        </p:nvSpPr>
        <p:spPr>
          <a:xfrm>
            <a:off x="9758367" y="6492875"/>
            <a:ext cx="1727196"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GB" sz="600" b="1" dirty="0" smtClean="0">
                <a:solidFill>
                  <a:schemeClr val="bg1">
                    <a:lumMod val="50000"/>
                  </a:schemeClr>
                </a:solidFill>
                <a:latin typeface="Calibri" panose="020F0502020204030204" pitchFamily="34" charset="0"/>
              </a:rPr>
              <a:t>Copyright © United Utilities Water Limited 2015</a:t>
            </a:r>
            <a:endParaRPr lang="en-GB" sz="600" b="1" dirty="0">
              <a:solidFill>
                <a:schemeClr val="bg1">
                  <a:lumMod val="50000"/>
                </a:schemeClr>
              </a:solidFill>
            </a:endParaRPr>
          </a:p>
        </p:txBody>
      </p:sp>
      <p:sp>
        <p:nvSpPr>
          <p:cNvPr id="10" name="Footer Placeholder 1"/>
          <p:cNvSpPr txBox="1">
            <a:spLocks/>
          </p:cNvSpPr>
          <p:nvPr userDrawn="1"/>
        </p:nvSpPr>
        <p:spPr>
          <a:xfrm>
            <a:off x="11622090" y="6492875"/>
            <a:ext cx="36353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999010BB-F1CF-4422-A220-2D1BCBBB1C17}" type="slidenum">
              <a:rPr lang="en-GB" sz="600" b="1" smtClean="0">
                <a:solidFill>
                  <a:schemeClr val="bg1">
                    <a:lumMod val="50000"/>
                  </a:schemeClr>
                </a:solidFill>
                <a:latin typeface="Calibri" panose="020F0502020204030204" pitchFamily="34" charset="0"/>
              </a:rPr>
              <a:pPr algn="r"/>
              <a:t>‹#›</a:t>
            </a:fld>
            <a:endParaRPr lang="en-GB" sz="600" b="1" dirty="0">
              <a:solidFill>
                <a:schemeClr val="bg1">
                  <a:lumMod val="50000"/>
                </a:schemeClr>
              </a:solidFill>
            </a:endParaRP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30200" y="6129245"/>
            <a:ext cx="1130299" cy="531169"/>
          </a:xfrm>
          <a:prstGeom prst="rect">
            <a:avLst/>
          </a:prstGeom>
        </p:spPr>
      </p:pic>
    </p:spTree>
    <p:extLst>
      <p:ext uri="{BB962C8B-B14F-4D97-AF65-F5344CB8AC3E}">
        <p14:creationId xmlns:p14="http://schemas.microsoft.com/office/powerpoint/2010/main" val="370957566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without subhead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30200" y="321583"/>
            <a:ext cx="11480800" cy="660550"/>
          </a:xfrm>
          <a:prstGeom prst="rect">
            <a:avLst/>
          </a:prstGeom>
        </p:spPr>
        <p:txBody>
          <a:bodyPr>
            <a:noAutofit/>
          </a:bodyPr>
          <a:lstStyle>
            <a:lvl1pPr>
              <a:defRPr sz="4000" b="1">
                <a:solidFill>
                  <a:srgbClr val="00A1DF"/>
                </a:solidFill>
                <a:latin typeface="+mn-lt"/>
              </a:defRPr>
            </a:lvl1pPr>
          </a:lstStyle>
          <a:p>
            <a:r>
              <a:rPr lang="en-US" dirty="0" smtClean="0"/>
              <a:t>Click to edit Master title – 40pt</a:t>
            </a:r>
            <a:endParaRPr lang="en-US" dirty="0"/>
          </a:p>
        </p:txBody>
      </p:sp>
      <p:sp>
        <p:nvSpPr>
          <p:cNvPr id="17" name="Content Placeholder 2"/>
          <p:cNvSpPr>
            <a:spLocks noGrp="1"/>
          </p:cNvSpPr>
          <p:nvPr>
            <p:ph sz="half" idx="10" hasCustomPrompt="1"/>
          </p:nvPr>
        </p:nvSpPr>
        <p:spPr>
          <a:xfrm>
            <a:off x="330200" y="1045028"/>
            <a:ext cx="11480800" cy="4962072"/>
          </a:xfrm>
          <a:prstGeom prst="rect">
            <a:avLst/>
          </a:prstGeom>
        </p:spPr>
        <p:txBody>
          <a:bodyPr>
            <a:noAutofit/>
          </a:bodyPr>
          <a:lstStyle>
            <a:lvl1pPr marL="0" indent="0">
              <a:lnSpc>
                <a:spcPct val="150000"/>
              </a:lnSpc>
              <a:buNone/>
              <a:defRPr sz="2000" b="0">
                <a:solidFill>
                  <a:schemeClr val="tx1"/>
                </a:solidFill>
                <a:latin typeface="+mn-lt"/>
              </a:defRPr>
            </a:lvl1pPr>
            <a:lvl2pPr>
              <a:lnSpc>
                <a:spcPct val="150000"/>
              </a:lnSpc>
              <a:defRPr sz="2000" baseline="0">
                <a:latin typeface="+mn-lt"/>
              </a:defRPr>
            </a:lvl2pPr>
            <a:lvl3pPr>
              <a:defRPr sz="2000">
                <a:latin typeface="+mn-lt"/>
              </a:defRPr>
            </a:lvl3pPr>
            <a:lvl4pPr>
              <a:defRPr sz="2000">
                <a:latin typeface="+mn-lt"/>
              </a:defRPr>
            </a:lvl4pPr>
            <a:lvl5pPr>
              <a:defRPr sz="2000">
                <a:latin typeface="+mn-lt"/>
              </a:defRPr>
            </a:lvl5pPr>
          </a:lstStyle>
          <a:p>
            <a:pPr lvl="0"/>
            <a:r>
              <a:rPr lang="en-US" dirty="0" smtClean="0"/>
              <a:t>Body – 20pt</a:t>
            </a:r>
          </a:p>
        </p:txBody>
      </p:sp>
      <p:sp>
        <p:nvSpPr>
          <p:cNvPr id="6" name="Footer Placeholder 1"/>
          <p:cNvSpPr txBox="1">
            <a:spLocks/>
          </p:cNvSpPr>
          <p:nvPr userDrawn="1"/>
        </p:nvSpPr>
        <p:spPr>
          <a:xfrm>
            <a:off x="9758367" y="6492875"/>
            <a:ext cx="1727196"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GB" sz="600" b="1" dirty="0" smtClean="0">
                <a:solidFill>
                  <a:schemeClr val="bg1">
                    <a:lumMod val="50000"/>
                  </a:schemeClr>
                </a:solidFill>
                <a:latin typeface="Calibri" panose="020F0502020204030204" pitchFamily="34" charset="0"/>
              </a:rPr>
              <a:t>Copyright © United Utilities Water Limited 2015</a:t>
            </a:r>
            <a:endParaRPr lang="en-GB" sz="600" b="1" dirty="0">
              <a:solidFill>
                <a:schemeClr val="bg1">
                  <a:lumMod val="50000"/>
                </a:schemeClr>
              </a:solidFill>
            </a:endParaRPr>
          </a:p>
        </p:txBody>
      </p:sp>
      <p:sp>
        <p:nvSpPr>
          <p:cNvPr id="8" name="Footer Placeholder 1"/>
          <p:cNvSpPr txBox="1">
            <a:spLocks/>
          </p:cNvSpPr>
          <p:nvPr userDrawn="1"/>
        </p:nvSpPr>
        <p:spPr>
          <a:xfrm>
            <a:off x="11622090" y="6492875"/>
            <a:ext cx="36353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999010BB-F1CF-4422-A220-2D1BCBBB1C17}" type="slidenum">
              <a:rPr lang="en-GB" sz="600" b="1" smtClean="0">
                <a:solidFill>
                  <a:schemeClr val="bg1">
                    <a:lumMod val="50000"/>
                  </a:schemeClr>
                </a:solidFill>
                <a:latin typeface="Calibri" panose="020F0502020204030204" pitchFamily="34" charset="0"/>
              </a:rPr>
              <a:pPr algn="r"/>
              <a:t>‹#›</a:t>
            </a:fld>
            <a:endParaRPr lang="en-GB" sz="600" b="1" dirty="0">
              <a:solidFill>
                <a:schemeClr val="bg1">
                  <a:lumMod val="50000"/>
                </a:schemeClr>
              </a:solidFill>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30200" y="6129245"/>
            <a:ext cx="1130299" cy="531169"/>
          </a:xfrm>
          <a:prstGeom prst="rect">
            <a:avLst/>
          </a:prstGeom>
        </p:spPr>
      </p:pic>
    </p:spTree>
    <p:extLst>
      <p:ext uri="{BB962C8B-B14F-4D97-AF65-F5344CB8AC3E}">
        <p14:creationId xmlns:p14="http://schemas.microsoft.com/office/powerpoint/2010/main" val="1459365730"/>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Holding slide">
    <p:bg>
      <p:bgPr>
        <a:solidFill>
          <a:srgbClr val="9ACAEB"/>
        </a:solidFill>
        <a:effectLst/>
      </p:bgPr>
    </p:bg>
    <p:spTree>
      <p:nvGrpSpPr>
        <p:cNvPr id="1" name=""/>
        <p:cNvGrpSpPr/>
        <p:nvPr/>
      </p:nvGrpSpPr>
      <p:grpSpPr>
        <a:xfrm>
          <a:off x="0" y="0"/>
          <a:ext cx="0" cy="0"/>
          <a:chOff x="0" y="0"/>
          <a:chExt cx="0" cy="0"/>
        </a:xfrm>
      </p:grpSpPr>
      <p:sp>
        <p:nvSpPr>
          <p:cNvPr id="8" name="Title 1"/>
          <p:cNvSpPr>
            <a:spLocks noGrp="1"/>
          </p:cNvSpPr>
          <p:nvPr>
            <p:ph type="ctrTitle" hasCustomPrompt="1"/>
          </p:nvPr>
        </p:nvSpPr>
        <p:spPr>
          <a:xfrm>
            <a:off x="219075" y="1769609"/>
            <a:ext cx="11734800" cy="1520825"/>
          </a:xfrm>
          <a:prstGeom prst="rect">
            <a:avLst/>
          </a:prstGeom>
          <a:effectLst/>
        </p:spPr>
        <p:txBody>
          <a:bodyPr anchor="b"/>
          <a:lstStyle>
            <a:lvl1pPr algn="ctr">
              <a:defRPr sz="6000" b="1" baseline="0">
                <a:solidFill>
                  <a:srgbClr val="00A1DF"/>
                </a:solidFill>
                <a:effectLst/>
                <a:latin typeface="+mn-lt"/>
              </a:defRPr>
            </a:lvl1pPr>
          </a:lstStyle>
          <a:p>
            <a:r>
              <a:rPr lang="en-US" dirty="0" smtClean="0"/>
              <a:t>Holding slide title – 60pt</a:t>
            </a:r>
            <a:endParaRPr lang="en-US" dirty="0"/>
          </a:p>
        </p:txBody>
      </p:sp>
      <p:sp>
        <p:nvSpPr>
          <p:cNvPr id="9" name="Subtitle 2"/>
          <p:cNvSpPr>
            <a:spLocks noGrp="1"/>
          </p:cNvSpPr>
          <p:nvPr>
            <p:ph type="subTitle" idx="1" hasCustomPrompt="1"/>
          </p:nvPr>
        </p:nvSpPr>
        <p:spPr>
          <a:xfrm>
            <a:off x="219075" y="3251882"/>
            <a:ext cx="11734800" cy="1655762"/>
          </a:xfrm>
          <a:prstGeom prst="rect">
            <a:avLst/>
          </a:prstGeom>
        </p:spPr>
        <p:txBody>
          <a:bodyPr>
            <a:noAutofit/>
          </a:bodyPr>
          <a:lstStyle>
            <a:lvl1pPr marL="0" indent="0" algn="ctr">
              <a:buNone/>
              <a:defRPr sz="4000">
                <a:solidFill>
                  <a:schemeClr val="bg1"/>
                </a:solidFill>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Subheading – 40pt</a:t>
            </a:r>
            <a:endParaRPr lang="en-US" dirty="0"/>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486400" y="6035615"/>
            <a:ext cx="1219200" cy="572324"/>
          </a:xfrm>
          <a:prstGeom prst="rect">
            <a:avLst/>
          </a:prstGeom>
        </p:spPr>
      </p:pic>
    </p:spTree>
    <p:extLst>
      <p:ext uri="{BB962C8B-B14F-4D97-AF65-F5344CB8AC3E}">
        <p14:creationId xmlns:p14="http://schemas.microsoft.com/office/powerpoint/2010/main" val="862646813"/>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Single column layout">
    <p:spTree>
      <p:nvGrpSpPr>
        <p:cNvPr id="1" name=""/>
        <p:cNvGrpSpPr/>
        <p:nvPr/>
      </p:nvGrpSpPr>
      <p:grpSpPr>
        <a:xfrm>
          <a:off x="0" y="0"/>
          <a:ext cx="0" cy="0"/>
          <a:chOff x="0" y="0"/>
          <a:chExt cx="0" cy="0"/>
        </a:xfrm>
      </p:grpSpPr>
      <p:pic>
        <p:nvPicPr>
          <p:cNvPr id="5"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 y="1"/>
            <a:ext cx="5524500" cy="1535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le 7"/>
          <p:cNvSpPr>
            <a:spLocks noGrp="1"/>
          </p:cNvSpPr>
          <p:nvPr>
            <p:ph type="title"/>
          </p:nvPr>
        </p:nvSpPr>
        <p:spPr>
          <a:xfrm>
            <a:off x="364067" y="593642"/>
            <a:ext cx="4868333" cy="682709"/>
          </a:xfrm>
          <a:prstGeom prst="rect">
            <a:avLst/>
          </a:prstGeom>
        </p:spPr>
        <p:txBody>
          <a:bodyPr anchor="t">
            <a:normAutofit/>
          </a:bodyPr>
          <a:lstStyle>
            <a:lvl1pPr>
              <a:defRPr sz="2400" b="1">
                <a:solidFill>
                  <a:schemeClr val="bg1"/>
                </a:solidFill>
              </a:defRPr>
            </a:lvl1pPr>
          </a:lstStyle>
          <a:p>
            <a:endParaRPr lang="en-GB" dirty="0"/>
          </a:p>
        </p:txBody>
      </p:sp>
      <p:sp>
        <p:nvSpPr>
          <p:cNvPr id="10" name="Text Placeholder 9"/>
          <p:cNvSpPr>
            <a:spLocks noGrp="1"/>
          </p:cNvSpPr>
          <p:nvPr>
            <p:ph type="body" sz="quarter" idx="10"/>
          </p:nvPr>
        </p:nvSpPr>
        <p:spPr>
          <a:xfrm>
            <a:off x="364067" y="205740"/>
            <a:ext cx="4868333" cy="430170"/>
          </a:xfrm>
          <a:prstGeom prst="rect">
            <a:avLst/>
          </a:prstGeom>
        </p:spPr>
        <p:txBody>
          <a:bodyPr anchor="b">
            <a:normAutofit/>
          </a:bodyPr>
          <a:lstStyle>
            <a:lvl1pPr marL="0" indent="0">
              <a:buNone/>
              <a:defRPr sz="1500">
                <a:solidFill>
                  <a:schemeClr val="tx2"/>
                </a:solidFill>
              </a:defRPr>
            </a:lvl1pPr>
          </a:lstStyle>
          <a:p>
            <a:pPr lvl="0"/>
            <a:r>
              <a:rPr lang="en-US" dirty="0" smtClean="0"/>
              <a:t>Click to edit Master text styles</a:t>
            </a:r>
          </a:p>
        </p:txBody>
      </p:sp>
      <p:sp>
        <p:nvSpPr>
          <p:cNvPr id="6" name="Text Placeholder 22"/>
          <p:cNvSpPr>
            <a:spLocks noGrp="1"/>
          </p:cNvSpPr>
          <p:nvPr>
            <p:ph type="body" sz="quarter" idx="11"/>
          </p:nvPr>
        </p:nvSpPr>
        <p:spPr>
          <a:xfrm>
            <a:off x="1083733" y="1866900"/>
            <a:ext cx="9869715" cy="4533900"/>
          </a:xfrm>
          <a:prstGeom prst="rect">
            <a:avLst/>
          </a:prstGeom>
        </p:spPr>
        <p:txBody>
          <a:bodyPr>
            <a:normAutofit/>
          </a:bodyPr>
          <a:lstStyle>
            <a:lvl1pPr marL="0" indent="0">
              <a:lnSpc>
                <a:spcPct val="120000"/>
              </a:lnSpc>
              <a:buNone/>
              <a:defRPr sz="1600" b="0">
                <a:solidFill>
                  <a:schemeClr val="tx2"/>
                </a:solidFill>
              </a:defRPr>
            </a:lvl1pPr>
            <a:lvl2pPr marL="360000">
              <a:lnSpc>
                <a:spcPct val="120000"/>
              </a:lnSpc>
              <a:defRPr sz="1600">
                <a:solidFill>
                  <a:schemeClr val="bg2"/>
                </a:solidFill>
              </a:defRPr>
            </a:lvl2pPr>
            <a:lvl3pPr marL="720000">
              <a:lnSpc>
                <a:spcPct val="120000"/>
              </a:lnSpc>
              <a:defRPr sz="1600">
                <a:solidFill>
                  <a:schemeClr val="tx2"/>
                </a:solidFill>
              </a:defRPr>
            </a:lvl3pPr>
            <a:lvl4pPr marL="720000">
              <a:lnSpc>
                <a:spcPct val="120000"/>
              </a:lnSpc>
              <a:defRPr sz="1400">
                <a:solidFill>
                  <a:schemeClr val="bg2"/>
                </a:solidFill>
              </a:defRPr>
            </a:lvl4pPr>
            <a:lvl5pPr marL="1080000">
              <a:lnSpc>
                <a:spcPct val="120000"/>
              </a:lnSpc>
              <a:defRPr sz="1400">
                <a:solidFill>
                  <a:schemeClr val="tx2"/>
                </a:solidFill>
              </a:defRPr>
            </a:lvl5pPr>
          </a:lstStyle>
          <a:p>
            <a:pPr lvl="0"/>
            <a:r>
              <a:rPr lang="en-US" dirty="0" smtClean="0"/>
              <a:t>Click to edit </a:t>
            </a:r>
            <a:r>
              <a:rPr lang="en-US" smtClean="0"/>
              <a:t>Master text </a:t>
            </a:r>
            <a:r>
              <a:rPr lang="en-US" dirty="0" smtClean="0"/>
              <a:t>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val="40949512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1_Single column layout">
    <p:spTree>
      <p:nvGrpSpPr>
        <p:cNvPr id="1" name=""/>
        <p:cNvGrpSpPr/>
        <p:nvPr/>
      </p:nvGrpSpPr>
      <p:grpSpPr>
        <a:xfrm>
          <a:off x="0" y="0"/>
          <a:ext cx="0" cy="0"/>
          <a:chOff x="0" y="0"/>
          <a:chExt cx="0" cy="0"/>
        </a:xfrm>
      </p:grpSpPr>
      <p:grpSp>
        <p:nvGrpSpPr>
          <p:cNvPr id="6" name="Group 1"/>
          <p:cNvGrpSpPr>
            <a:grpSpLocks/>
          </p:cNvGrpSpPr>
          <p:nvPr userDrawn="1"/>
        </p:nvGrpSpPr>
        <p:grpSpPr bwMode="auto">
          <a:xfrm>
            <a:off x="1" y="0"/>
            <a:ext cx="10079567" cy="1125538"/>
            <a:chOff x="0" y="0"/>
            <a:chExt cx="7559824" cy="1124744"/>
          </a:xfrm>
        </p:grpSpPr>
        <p:pic>
          <p:nvPicPr>
            <p:cNvPr id="7" name="Picture 2"/>
            <p:cNvPicPr>
              <a:picLocks noChangeAspect="1"/>
            </p:cNvPicPr>
            <p:nvPr userDrawn="1"/>
          </p:nvPicPr>
          <p:blipFill>
            <a:blip r:embed="rId2">
              <a:extLst>
                <a:ext uri="{28A0092B-C50C-407E-A947-70E740481C1C}">
                  <a14:useLocalDpi xmlns:a14="http://schemas.microsoft.com/office/drawing/2010/main" val="0"/>
                </a:ext>
              </a:extLst>
            </a:blip>
            <a:srcRect t="11351"/>
            <a:stretch>
              <a:fillRect/>
            </a:stretch>
          </p:blipFill>
          <p:spPr bwMode="auto">
            <a:xfrm>
              <a:off x="3563888" y="0"/>
              <a:ext cx="3995936" cy="11247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3"/>
            <p:cNvPicPr>
              <a:picLocks noChangeAspect="1"/>
            </p:cNvPicPr>
            <p:nvPr userDrawn="1"/>
          </p:nvPicPr>
          <p:blipFill>
            <a:blip r:embed="rId2">
              <a:extLst>
                <a:ext uri="{28A0092B-C50C-407E-A947-70E740481C1C}">
                  <a14:useLocalDpi xmlns:a14="http://schemas.microsoft.com/office/drawing/2010/main" val="0"/>
                </a:ext>
              </a:extLst>
            </a:blip>
            <a:srcRect t="11351"/>
            <a:stretch>
              <a:fillRect/>
            </a:stretch>
          </p:blipFill>
          <p:spPr bwMode="auto">
            <a:xfrm>
              <a:off x="0" y="0"/>
              <a:ext cx="3995936" cy="11247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8" name="Title 7"/>
          <p:cNvSpPr>
            <a:spLocks noGrp="1"/>
          </p:cNvSpPr>
          <p:nvPr>
            <p:ph type="title"/>
          </p:nvPr>
        </p:nvSpPr>
        <p:spPr>
          <a:xfrm>
            <a:off x="364067" y="188642"/>
            <a:ext cx="9284328" cy="864095"/>
          </a:xfrm>
          <a:prstGeom prst="rect">
            <a:avLst/>
          </a:prstGeom>
        </p:spPr>
        <p:txBody>
          <a:bodyPr anchor="t">
            <a:normAutofit/>
          </a:bodyPr>
          <a:lstStyle>
            <a:lvl1pPr>
              <a:defRPr sz="2400" b="1">
                <a:solidFill>
                  <a:schemeClr val="bg1"/>
                </a:solidFill>
              </a:defRPr>
            </a:lvl1pPr>
          </a:lstStyle>
          <a:p>
            <a:r>
              <a:rPr lang="en-US" dirty="0" smtClean="0"/>
              <a:t>Click to edit Master title style</a:t>
            </a:r>
            <a:endParaRPr lang="en-GB" dirty="0"/>
          </a:p>
        </p:txBody>
      </p:sp>
      <p:sp>
        <p:nvSpPr>
          <p:cNvPr id="5" name="Text Placeholder 22"/>
          <p:cNvSpPr>
            <a:spLocks noGrp="1"/>
          </p:cNvSpPr>
          <p:nvPr>
            <p:ph type="body" sz="quarter" idx="11"/>
          </p:nvPr>
        </p:nvSpPr>
        <p:spPr>
          <a:xfrm>
            <a:off x="364800" y="1268760"/>
            <a:ext cx="11617291" cy="4896544"/>
          </a:xfrm>
          <a:prstGeom prst="rect">
            <a:avLst/>
          </a:prstGeom>
        </p:spPr>
        <p:txBody>
          <a:bodyPr>
            <a:normAutofit/>
          </a:bodyPr>
          <a:lstStyle>
            <a:lvl1pPr marL="0" indent="0">
              <a:lnSpc>
                <a:spcPct val="110000"/>
              </a:lnSpc>
              <a:buNone/>
              <a:defRPr sz="1600" b="0">
                <a:solidFill>
                  <a:schemeClr val="tx2"/>
                </a:solidFill>
              </a:defRPr>
            </a:lvl1pPr>
            <a:lvl2pPr marL="360000">
              <a:lnSpc>
                <a:spcPct val="110000"/>
              </a:lnSpc>
              <a:defRPr sz="1600">
                <a:solidFill>
                  <a:schemeClr val="bg2"/>
                </a:solidFill>
              </a:defRPr>
            </a:lvl2pPr>
            <a:lvl3pPr marL="720000">
              <a:lnSpc>
                <a:spcPct val="110000"/>
              </a:lnSpc>
              <a:defRPr sz="1600">
                <a:solidFill>
                  <a:schemeClr val="tx2"/>
                </a:solidFill>
              </a:defRPr>
            </a:lvl3pPr>
            <a:lvl4pPr marL="720000">
              <a:lnSpc>
                <a:spcPct val="110000"/>
              </a:lnSpc>
              <a:defRPr sz="1400">
                <a:solidFill>
                  <a:schemeClr val="bg2"/>
                </a:solidFill>
              </a:defRPr>
            </a:lvl4pPr>
            <a:lvl5pPr marL="1080000">
              <a:lnSpc>
                <a:spcPct val="110000"/>
              </a:lnSpc>
              <a:defRPr sz="1400">
                <a:solidFill>
                  <a:schemeClr val="tx2"/>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9" name="Text Placeholder 22"/>
          <p:cNvSpPr>
            <a:spLocks noGrp="1"/>
          </p:cNvSpPr>
          <p:nvPr>
            <p:ph type="body" sz="quarter" idx="12"/>
          </p:nvPr>
        </p:nvSpPr>
        <p:spPr>
          <a:xfrm>
            <a:off x="364800" y="6309320"/>
            <a:ext cx="9869715" cy="440432"/>
          </a:xfrm>
          <a:prstGeom prst="rect">
            <a:avLst/>
          </a:prstGeom>
        </p:spPr>
        <p:txBody>
          <a:bodyPr>
            <a:normAutofit/>
          </a:bodyPr>
          <a:lstStyle>
            <a:lvl1pPr marL="0" indent="0">
              <a:lnSpc>
                <a:spcPct val="120000"/>
              </a:lnSpc>
              <a:buNone/>
              <a:defRPr sz="1400" b="0" baseline="0">
                <a:solidFill>
                  <a:schemeClr val="tx2"/>
                </a:solidFill>
              </a:defRPr>
            </a:lvl1pPr>
            <a:lvl2pPr marL="360000">
              <a:lnSpc>
                <a:spcPct val="120000"/>
              </a:lnSpc>
              <a:defRPr sz="1600">
                <a:solidFill>
                  <a:schemeClr val="bg2"/>
                </a:solidFill>
              </a:defRPr>
            </a:lvl2pPr>
            <a:lvl3pPr marL="720000">
              <a:lnSpc>
                <a:spcPct val="120000"/>
              </a:lnSpc>
              <a:defRPr sz="1600">
                <a:solidFill>
                  <a:schemeClr val="tx2"/>
                </a:solidFill>
              </a:defRPr>
            </a:lvl3pPr>
            <a:lvl4pPr marL="720000">
              <a:lnSpc>
                <a:spcPct val="120000"/>
              </a:lnSpc>
              <a:defRPr sz="1400">
                <a:solidFill>
                  <a:schemeClr val="bg2"/>
                </a:solidFill>
              </a:defRPr>
            </a:lvl4pPr>
            <a:lvl5pPr marL="1080000">
              <a:lnSpc>
                <a:spcPct val="120000"/>
              </a:lnSpc>
              <a:defRPr sz="1400">
                <a:solidFill>
                  <a:schemeClr val="tx2"/>
                </a:solidFill>
              </a:defRPr>
            </a:lvl5pPr>
          </a:lstStyle>
          <a:p>
            <a:pPr lvl="0"/>
            <a:r>
              <a:rPr lang="en-US" dirty="0" smtClean="0"/>
              <a:t>Click to edit Master text styles</a:t>
            </a:r>
          </a:p>
        </p:txBody>
      </p:sp>
    </p:spTree>
    <p:extLst>
      <p:ext uri="{BB962C8B-B14F-4D97-AF65-F5344CB8AC3E}">
        <p14:creationId xmlns:p14="http://schemas.microsoft.com/office/powerpoint/2010/main" val="20474385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Picture">
    <p:spTree>
      <p:nvGrpSpPr>
        <p:cNvPr id="1" name=""/>
        <p:cNvGrpSpPr/>
        <p:nvPr/>
      </p:nvGrpSpPr>
      <p:grpSpPr>
        <a:xfrm>
          <a:off x="0" y="0"/>
          <a:ext cx="0" cy="0"/>
          <a:chOff x="0" y="0"/>
          <a:chExt cx="0" cy="0"/>
        </a:xfrm>
      </p:grpSpPr>
      <p:sp>
        <p:nvSpPr>
          <p:cNvPr id="14" name="Text Placeholder 2"/>
          <p:cNvSpPr>
            <a:spLocks noGrp="1"/>
          </p:cNvSpPr>
          <p:nvPr>
            <p:ph type="body" idx="11"/>
          </p:nvPr>
        </p:nvSpPr>
        <p:spPr>
          <a:xfrm>
            <a:off x="555875" y="676603"/>
            <a:ext cx="5342140" cy="456766"/>
          </a:xfrm>
          <a:prstGeom prst="rect">
            <a:avLst/>
          </a:prstGeom>
        </p:spPr>
        <p:txBody>
          <a:bodyPr/>
          <a:lstStyle>
            <a:lvl1pPr marL="0" indent="0">
              <a:spcBef>
                <a:spcPts val="450"/>
              </a:spcBef>
              <a:buNone/>
              <a:defRPr sz="2100" baseline="0">
                <a:solidFill>
                  <a:srgbClr val="00464F"/>
                </a:solidFill>
                <a:latin typeface="+mj-lt"/>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Click to edit Master text styles</a:t>
            </a:r>
          </a:p>
        </p:txBody>
      </p:sp>
      <p:sp>
        <p:nvSpPr>
          <p:cNvPr id="17" name="Text Placeholder 2"/>
          <p:cNvSpPr>
            <a:spLocks noGrp="1"/>
          </p:cNvSpPr>
          <p:nvPr>
            <p:ph type="body" idx="12"/>
          </p:nvPr>
        </p:nvSpPr>
        <p:spPr>
          <a:xfrm>
            <a:off x="555875" y="357063"/>
            <a:ext cx="5342140" cy="274060"/>
          </a:xfrm>
          <a:prstGeom prst="rect">
            <a:avLst/>
          </a:prstGeom>
        </p:spPr>
        <p:txBody>
          <a:bodyPr/>
          <a:lstStyle>
            <a:lvl1pPr marL="0" indent="0">
              <a:buNone/>
              <a:defRPr sz="1200" baseline="0">
                <a:solidFill>
                  <a:srgbClr val="00464F"/>
                </a:solidFill>
                <a:latin typeface="+mj-lt"/>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Click to edit Master text styles</a:t>
            </a:r>
          </a:p>
        </p:txBody>
      </p:sp>
      <p:sp>
        <p:nvSpPr>
          <p:cNvPr id="16" name="Content Placeholder 2"/>
          <p:cNvSpPr>
            <a:spLocks noGrp="1"/>
          </p:cNvSpPr>
          <p:nvPr>
            <p:ph sz="half" idx="14"/>
          </p:nvPr>
        </p:nvSpPr>
        <p:spPr>
          <a:xfrm>
            <a:off x="554040" y="1595299"/>
            <a:ext cx="5541960" cy="4121525"/>
          </a:xfrm>
          <a:prstGeom prst="rect">
            <a:avLst/>
          </a:prstGeom>
        </p:spPr>
        <p:txBody>
          <a:bodyPr spcCol="324000"/>
          <a:lstStyle>
            <a:lvl1pPr marL="0" indent="0">
              <a:lnSpc>
                <a:spcPct val="110000"/>
              </a:lnSpc>
              <a:spcBef>
                <a:spcPts val="450"/>
              </a:spcBef>
              <a:buNone/>
              <a:defRPr sz="900" b="0">
                <a:solidFill>
                  <a:schemeClr val="tx1"/>
                </a:solidFill>
              </a:defRPr>
            </a:lvl1pPr>
            <a:lvl2pPr marL="342900" indent="0">
              <a:buNone/>
              <a:defRPr sz="900"/>
            </a:lvl2pPr>
            <a:lvl3pPr marL="685800" indent="0">
              <a:buNone/>
              <a:defRPr sz="900"/>
            </a:lvl3pPr>
            <a:lvl4pPr marL="1028700" indent="0">
              <a:buNone/>
              <a:defRPr sz="825"/>
            </a:lvl4pPr>
            <a:lvl5pPr marL="1371600" indent="0">
              <a:buNone/>
              <a:defRPr sz="825"/>
            </a:lvl5pPr>
          </a:lstStyle>
          <a:p>
            <a:pPr lvl="0"/>
            <a:r>
              <a:rPr lang="en-US" dirty="0" smtClean="0"/>
              <a:t>Click to edit Master text styles</a:t>
            </a:r>
          </a:p>
        </p:txBody>
      </p:sp>
      <p:sp>
        <p:nvSpPr>
          <p:cNvPr id="19" name="Picture Placeholder 2"/>
          <p:cNvSpPr>
            <a:spLocks noGrp="1"/>
          </p:cNvSpPr>
          <p:nvPr>
            <p:ph type="pic" idx="16"/>
          </p:nvPr>
        </p:nvSpPr>
        <p:spPr>
          <a:xfrm>
            <a:off x="6997404" y="1659001"/>
            <a:ext cx="3975397" cy="2756776"/>
          </a:xfrm>
          <a:prstGeom prst="rect">
            <a:avLst/>
          </a:prstGeom>
        </p:spPr>
        <p:txBody>
          <a:bodyPr lIns="0" tIns="900000"/>
          <a:lstStyle>
            <a:lvl1pPr marL="0" indent="0" algn="ctr">
              <a:buNone/>
              <a:defRPr sz="1500">
                <a:solidFill>
                  <a:srgbClr val="DCD8D6"/>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GB" noProof="0" dirty="0"/>
          </a:p>
        </p:txBody>
      </p:sp>
    </p:spTree>
    <p:extLst>
      <p:ext uri="{BB962C8B-B14F-4D97-AF65-F5344CB8AC3E}">
        <p14:creationId xmlns:p14="http://schemas.microsoft.com/office/powerpoint/2010/main" val="31910628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Three column layout">
    <p:spTree>
      <p:nvGrpSpPr>
        <p:cNvPr id="1" name=""/>
        <p:cNvGrpSpPr/>
        <p:nvPr/>
      </p:nvGrpSpPr>
      <p:grpSpPr>
        <a:xfrm>
          <a:off x="0" y="0"/>
          <a:ext cx="0" cy="0"/>
          <a:chOff x="0" y="0"/>
          <a:chExt cx="0" cy="0"/>
        </a:xfrm>
      </p:grpSpPr>
      <p:pic>
        <p:nvPicPr>
          <p:cNvPr id="7"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 y="1"/>
            <a:ext cx="5524500" cy="1535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le 7"/>
          <p:cNvSpPr>
            <a:spLocks noGrp="1"/>
          </p:cNvSpPr>
          <p:nvPr>
            <p:ph type="title"/>
          </p:nvPr>
        </p:nvSpPr>
        <p:spPr>
          <a:xfrm>
            <a:off x="364067" y="593642"/>
            <a:ext cx="4868333" cy="682709"/>
          </a:xfrm>
          <a:prstGeom prst="rect">
            <a:avLst/>
          </a:prstGeom>
        </p:spPr>
        <p:txBody>
          <a:bodyPr anchor="t">
            <a:normAutofit/>
          </a:bodyPr>
          <a:lstStyle>
            <a:lvl1pPr>
              <a:defRPr sz="2400" b="1">
                <a:solidFill>
                  <a:schemeClr val="bg1"/>
                </a:solidFill>
              </a:defRPr>
            </a:lvl1pPr>
          </a:lstStyle>
          <a:p>
            <a:endParaRPr lang="en-GB" dirty="0"/>
          </a:p>
        </p:txBody>
      </p:sp>
      <p:sp>
        <p:nvSpPr>
          <p:cNvPr id="10" name="Text Placeholder 9"/>
          <p:cNvSpPr>
            <a:spLocks noGrp="1"/>
          </p:cNvSpPr>
          <p:nvPr>
            <p:ph type="body" sz="quarter" idx="10"/>
          </p:nvPr>
        </p:nvSpPr>
        <p:spPr>
          <a:xfrm>
            <a:off x="364067" y="205740"/>
            <a:ext cx="4868333" cy="430170"/>
          </a:xfrm>
          <a:prstGeom prst="rect">
            <a:avLst/>
          </a:prstGeom>
        </p:spPr>
        <p:txBody>
          <a:bodyPr anchor="b">
            <a:normAutofit/>
          </a:bodyPr>
          <a:lstStyle>
            <a:lvl1pPr marL="0" indent="0">
              <a:buNone/>
              <a:defRPr sz="1500">
                <a:solidFill>
                  <a:schemeClr val="tx2"/>
                </a:solidFill>
              </a:defRPr>
            </a:lvl1pPr>
          </a:lstStyle>
          <a:p>
            <a:pPr lvl="0"/>
            <a:r>
              <a:rPr lang="en-US" dirty="0" smtClean="0"/>
              <a:t>Click to edit Master text styles</a:t>
            </a:r>
          </a:p>
        </p:txBody>
      </p:sp>
      <p:sp>
        <p:nvSpPr>
          <p:cNvPr id="9" name="Text Placeholder 22"/>
          <p:cNvSpPr>
            <a:spLocks noGrp="1"/>
          </p:cNvSpPr>
          <p:nvPr>
            <p:ph type="body" sz="quarter" idx="11"/>
          </p:nvPr>
        </p:nvSpPr>
        <p:spPr>
          <a:xfrm>
            <a:off x="671361" y="2062713"/>
            <a:ext cx="3394049" cy="2256213"/>
          </a:xfrm>
          <a:prstGeom prst="rect">
            <a:avLst/>
          </a:prstGeom>
        </p:spPr>
        <p:txBody>
          <a:bodyPr>
            <a:normAutofit/>
          </a:bodyPr>
          <a:lstStyle>
            <a:lvl1pPr marL="0" indent="0">
              <a:lnSpc>
                <a:spcPct val="120000"/>
              </a:lnSpc>
              <a:buNone/>
              <a:defRPr sz="1400" b="0">
                <a:solidFill>
                  <a:schemeClr val="tx2"/>
                </a:solidFill>
              </a:defRPr>
            </a:lvl1pPr>
            <a:lvl2pPr marL="360000">
              <a:lnSpc>
                <a:spcPct val="120000"/>
              </a:lnSpc>
              <a:defRPr sz="1400">
                <a:solidFill>
                  <a:schemeClr val="bg2"/>
                </a:solidFill>
              </a:defRPr>
            </a:lvl2pPr>
            <a:lvl3pPr marL="720000">
              <a:lnSpc>
                <a:spcPct val="120000"/>
              </a:lnSpc>
              <a:defRPr sz="1400">
                <a:solidFill>
                  <a:schemeClr val="tx2"/>
                </a:solidFill>
              </a:defRPr>
            </a:lvl3pPr>
            <a:lvl4pPr marL="720000">
              <a:lnSpc>
                <a:spcPct val="120000"/>
              </a:lnSpc>
              <a:defRPr sz="1400">
                <a:solidFill>
                  <a:schemeClr val="bg2"/>
                </a:solidFill>
              </a:defRPr>
            </a:lvl4pPr>
            <a:lvl5pPr marL="1080000">
              <a:lnSpc>
                <a:spcPct val="120000"/>
              </a:lnSpc>
              <a:defRPr sz="1400">
                <a:solidFill>
                  <a:schemeClr val="tx2"/>
                </a:solidFill>
              </a:defRPr>
            </a:lvl5pPr>
          </a:lstStyle>
          <a:p>
            <a:pPr lvl="0"/>
            <a:r>
              <a:rPr lang="en-US" dirty="0" smtClean="0"/>
              <a:t>Click to edit Master text styles</a:t>
            </a:r>
          </a:p>
          <a:p>
            <a:pPr lvl="1"/>
            <a:r>
              <a:rPr lang="en-US" dirty="0" smtClean="0"/>
              <a:t>Second level</a:t>
            </a:r>
          </a:p>
          <a:p>
            <a:pPr lvl="2"/>
            <a:r>
              <a:rPr lang="en-US" dirty="0" smtClean="0"/>
              <a:t>Third level</a:t>
            </a:r>
          </a:p>
        </p:txBody>
      </p:sp>
      <p:sp>
        <p:nvSpPr>
          <p:cNvPr id="11" name="Text Placeholder 22"/>
          <p:cNvSpPr>
            <a:spLocks noGrp="1"/>
          </p:cNvSpPr>
          <p:nvPr>
            <p:ph type="body" sz="quarter" idx="12"/>
          </p:nvPr>
        </p:nvSpPr>
        <p:spPr>
          <a:xfrm>
            <a:off x="4362213" y="2062713"/>
            <a:ext cx="3394049" cy="2256213"/>
          </a:xfrm>
          <a:prstGeom prst="rect">
            <a:avLst/>
          </a:prstGeom>
        </p:spPr>
        <p:txBody>
          <a:bodyPr>
            <a:normAutofit/>
          </a:bodyPr>
          <a:lstStyle>
            <a:lvl1pPr marL="0" indent="0">
              <a:lnSpc>
                <a:spcPct val="120000"/>
              </a:lnSpc>
              <a:buNone/>
              <a:defRPr sz="1400" b="0">
                <a:solidFill>
                  <a:schemeClr val="tx2"/>
                </a:solidFill>
              </a:defRPr>
            </a:lvl1pPr>
            <a:lvl2pPr marL="360000">
              <a:lnSpc>
                <a:spcPct val="120000"/>
              </a:lnSpc>
              <a:defRPr sz="1400">
                <a:solidFill>
                  <a:schemeClr val="bg2"/>
                </a:solidFill>
              </a:defRPr>
            </a:lvl2pPr>
            <a:lvl3pPr marL="720000">
              <a:lnSpc>
                <a:spcPct val="120000"/>
              </a:lnSpc>
              <a:defRPr sz="1400">
                <a:solidFill>
                  <a:schemeClr val="tx2"/>
                </a:solidFill>
              </a:defRPr>
            </a:lvl3pPr>
            <a:lvl4pPr marL="720000">
              <a:lnSpc>
                <a:spcPct val="120000"/>
              </a:lnSpc>
              <a:defRPr sz="1400">
                <a:solidFill>
                  <a:schemeClr val="bg2"/>
                </a:solidFill>
              </a:defRPr>
            </a:lvl4pPr>
            <a:lvl5pPr marL="1080000">
              <a:lnSpc>
                <a:spcPct val="120000"/>
              </a:lnSpc>
              <a:defRPr sz="1400">
                <a:solidFill>
                  <a:schemeClr val="tx2"/>
                </a:solidFill>
              </a:defRPr>
            </a:lvl5pPr>
          </a:lstStyle>
          <a:p>
            <a:pPr lvl="0"/>
            <a:r>
              <a:rPr lang="en-US" dirty="0" smtClean="0"/>
              <a:t>Click to edit Master text styles</a:t>
            </a:r>
          </a:p>
          <a:p>
            <a:pPr lvl="1"/>
            <a:r>
              <a:rPr lang="en-US" dirty="0" smtClean="0"/>
              <a:t>Second level</a:t>
            </a:r>
          </a:p>
          <a:p>
            <a:pPr lvl="2"/>
            <a:r>
              <a:rPr lang="en-US" dirty="0" smtClean="0"/>
              <a:t>Third level</a:t>
            </a:r>
          </a:p>
        </p:txBody>
      </p:sp>
      <p:sp>
        <p:nvSpPr>
          <p:cNvPr id="12" name="Text Placeholder 22"/>
          <p:cNvSpPr>
            <a:spLocks noGrp="1"/>
          </p:cNvSpPr>
          <p:nvPr>
            <p:ph type="body" sz="quarter" idx="13"/>
          </p:nvPr>
        </p:nvSpPr>
        <p:spPr>
          <a:xfrm>
            <a:off x="8053065" y="2062713"/>
            <a:ext cx="3394049" cy="2256213"/>
          </a:xfrm>
          <a:prstGeom prst="rect">
            <a:avLst/>
          </a:prstGeom>
        </p:spPr>
        <p:txBody>
          <a:bodyPr>
            <a:normAutofit/>
          </a:bodyPr>
          <a:lstStyle>
            <a:lvl1pPr marL="0" indent="0">
              <a:lnSpc>
                <a:spcPct val="120000"/>
              </a:lnSpc>
              <a:buNone/>
              <a:defRPr sz="1400" b="0">
                <a:solidFill>
                  <a:schemeClr val="tx2"/>
                </a:solidFill>
              </a:defRPr>
            </a:lvl1pPr>
            <a:lvl2pPr marL="360000">
              <a:lnSpc>
                <a:spcPct val="120000"/>
              </a:lnSpc>
              <a:defRPr sz="1400">
                <a:solidFill>
                  <a:schemeClr val="bg2"/>
                </a:solidFill>
              </a:defRPr>
            </a:lvl2pPr>
            <a:lvl3pPr marL="720000">
              <a:lnSpc>
                <a:spcPct val="120000"/>
              </a:lnSpc>
              <a:defRPr sz="1400">
                <a:solidFill>
                  <a:schemeClr val="tx2"/>
                </a:solidFill>
              </a:defRPr>
            </a:lvl3pPr>
            <a:lvl4pPr marL="720000">
              <a:lnSpc>
                <a:spcPct val="120000"/>
              </a:lnSpc>
              <a:defRPr sz="1400">
                <a:solidFill>
                  <a:schemeClr val="bg2"/>
                </a:solidFill>
              </a:defRPr>
            </a:lvl4pPr>
            <a:lvl5pPr marL="1080000">
              <a:lnSpc>
                <a:spcPct val="120000"/>
              </a:lnSpc>
              <a:defRPr sz="1400">
                <a:solidFill>
                  <a:schemeClr val="tx2"/>
                </a:solidFill>
              </a:defRPr>
            </a:lvl5pPr>
          </a:lstStyle>
          <a:p>
            <a:pPr lvl="0"/>
            <a:r>
              <a:rPr lang="en-US" dirty="0" smtClean="0"/>
              <a:t>Click to edit Master text styles</a:t>
            </a:r>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3104488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
        <p:nvSpPr>
          <p:cNvPr id="2" name="Slide Number Placeholder 2"/>
          <p:cNvSpPr>
            <a:spLocks noGrp="1"/>
          </p:cNvSpPr>
          <p:nvPr>
            <p:ph type="sldNum" sz="quarter" idx="10"/>
          </p:nvPr>
        </p:nvSpPr>
        <p:spPr>
          <a:xfrm>
            <a:off x="8737600" y="6356351"/>
            <a:ext cx="2844800" cy="365125"/>
          </a:xfrm>
          <a:prstGeom prst="rect">
            <a:avLst/>
          </a:prstGeom>
        </p:spPr>
        <p:txBody>
          <a:bodyPr/>
          <a:lstStyle>
            <a:lvl1pPr>
              <a:defRPr/>
            </a:lvl1pPr>
          </a:lstStyle>
          <a:p>
            <a:pPr>
              <a:defRPr/>
            </a:pPr>
            <a:fld id="{FD57ECA2-5DC2-4FF6-A1A3-4AC6268EDEF0}" type="slidenum">
              <a:rPr lang="en-GB"/>
              <a:pPr>
                <a:defRPr/>
              </a:pPr>
              <a:t>‹#›</a:t>
            </a:fld>
            <a:endParaRPr lang="en-GB" dirty="0"/>
          </a:p>
        </p:txBody>
      </p:sp>
    </p:spTree>
    <p:extLst>
      <p:ext uri="{BB962C8B-B14F-4D97-AF65-F5344CB8AC3E}">
        <p14:creationId xmlns:p14="http://schemas.microsoft.com/office/powerpoint/2010/main" val="17494974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92927705"/>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Lst>
  <p:timing>
    <p:tnLst>
      <p:par>
        <p:cTn id="1" dur="indefinite" restart="never" nodeType="tmRoot"/>
      </p:par>
    </p:tnLst>
  </p:timing>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www.savewatersavemoney.co.uk/" TargetMode="External"/><Relationship Id="rId2" Type="http://schemas.openxmlformats.org/officeDocument/2006/relationships/hyperlink" Target="http://www.unitedutilities.com/meters"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s://www.unitedutilities.com/my-account/your-bill/difficulty-paying-your-bill/"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hyperlink" Target="https://www.unitedutilities.com/services/your-bill/difficulty-paying-your-bill/"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www.uutf.org.uk/"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www.unitedutilities.com/my-account/your-bill/difficulty-paying-your-bill/"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776642"/>
            <a:ext cx="11719136" cy="1520825"/>
          </a:xfrm>
        </p:spPr>
        <p:txBody>
          <a:bodyPr/>
          <a:lstStyle/>
          <a:p>
            <a:r>
              <a:rPr lang="en-GB" dirty="0" smtClean="0"/>
              <a:t>United utilities</a:t>
            </a:r>
            <a:br>
              <a:rPr lang="en-GB" dirty="0" smtClean="0"/>
            </a:br>
            <a:r>
              <a:rPr lang="en-GB" dirty="0" smtClean="0"/>
              <a:t>Affordability Schemes </a:t>
            </a:r>
            <a:endParaRPr lang="en-GB" dirty="0"/>
          </a:p>
        </p:txBody>
      </p:sp>
      <p:sp>
        <p:nvSpPr>
          <p:cNvPr id="4" name="Subtitle 3"/>
          <p:cNvSpPr>
            <a:spLocks noGrp="1"/>
          </p:cNvSpPr>
          <p:nvPr>
            <p:ph type="subTitle" idx="1"/>
          </p:nvPr>
        </p:nvSpPr>
        <p:spPr>
          <a:xfrm>
            <a:off x="-384670" y="3306093"/>
            <a:ext cx="11719136" cy="1655762"/>
          </a:xfrm>
        </p:spPr>
        <p:txBody>
          <a:bodyPr/>
          <a:lstStyle/>
          <a:p>
            <a:r>
              <a:rPr lang="en-GB" b="1" smtClean="0"/>
              <a:t>2019/20</a:t>
            </a:r>
            <a:endParaRPr lang="en-GB" b="1" dirty="0"/>
          </a:p>
          <a:p>
            <a:endParaRPr lang="en-GB" b="1" dirty="0"/>
          </a:p>
        </p:txBody>
      </p:sp>
    </p:spTree>
    <p:extLst>
      <p:ext uri="{BB962C8B-B14F-4D97-AF65-F5344CB8AC3E}">
        <p14:creationId xmlns:p14="http://schemas.microsoft.com/office/powerpoint/2010/main" val="260570150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559304" y="812262"/>
            <a:ext cx="11170022" cy="861554"/>
          </a:xfrm>
          <a:prstGeom prst="roundRect">
            <a:avLst/>
          </a:prstGeom>
          <a:solidFill>
            <a:srgbClr val="9ACAEB">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spcBef>
                <a:spcPts val="0"/>
              </a:spcBef>
            </a:pPr>
            <a:r>
              <a:rPr lang="en-GB" altLang="en-US" b="1" dirty="0">
                <a:solidFill>
                  <a:schemeClr val="tx1"/>
                </a:solidFill>
              </a:rPr>
              <a:t>N.B if the customer is in arrears one of our other schemes will be promoted </a:t>
            </a:r>
          </a:p>
        </p:txBody>
      </p:sp>
      <p:sp>
        <p:nvSpPr>
          <p:cNvPr id="6" name="Rounded Rectangle 5"/>
          <p:cNvSpPr/>
          <p:nvPr/>
        </p:nvSpPr>
        <p:spPr>
          <a:xfrm>
            <a:off x="295834" y="1828408"/>
            <a:ext cx="11170022" cy="4027836"/>
          </a:xfrm>
          <a:prstGeom prst="round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p:cNvSpPr>
            <a:spLocks noGrp="1"/>
          </p:cNvSpPr>
          <p:nvPr>
            <p:ph type="title"/>
          </p:nvPr>
        </p:nvSpPr>
        <p:spPr/>
        <p:txBody>
          <a:bodyPr/>
          <a:lstStyle/>
          <a:p>
            <a:r>
              <a:rPr lang="en-GB" dirty="0" smtClean="0"/>
              <a:t>Payment Break Scheme – </a:t>
            </a:r>
            <a:r>
              <a:rPr lang="en-GB" sz="2800" dirty="0" smtClean="0"/>
              <a:t>how it works </a:t>
            </a:r>
            <a:endParaRPr lang="en-GB" sz="2800" dirty="0"/>
          </a:p>
        </p:txBody>
      </p:sp>
      <p:sp>
        <p:nvSpPr>
          <p:cNvPr id="4" name="Content Placeholder 3"/>
          <p:cNvSpPr>
            <a:spLocks noGrp="1"/>
          </p:cNvSpPr>
          <p:nvPr>
            <p:ph sz="half" idx="10"/>
          </p:nvPr>
        </p:nvSpPr>
        <p:spPr>
          <a:xfrm>
            <a:off x="433953" y="2030277"/>
            <a:ext cx="11466692" cy="4118815"/>
          </a:xfrm>
        </p:spPr>
        <p:txBody>
          <a:bodyPr/>
          <a:lstStyle/>
          <a:p>
            <a:pPr marL="342900" indent="-342900">
              <a:buFont typeface="Wingdings" panose="05000000000000000000" pitchFamily="2" charset="2"/>
              <a:buChar char="§"/>
            </a:pPr>
            <a:r>
              <a:rPr lang="en-GB" altLang="en-US" sz="1600" dirty="0" smtClean="0"/>
              <a:t>The </a:t>
            </a:r>
            <a:r>
              <a:rPr lang="en-GB" altLang="en-US" sz="1600" dirty="0"/>
              <a:t>scheme is designed to provide a short break in water bill payments to help cope with a significant change </a:t>
            </a:r>
            <a:r>
              <a:rPr lang="en-GB" altLang="en-US" sz="1600" dirty="0" smtClean="0"/>
              <a:t>in household </a:t>
            </a:r>
          </a:p>
          <a:p>
            <a:pPr marL="342900" indent="-342900">
              <a:buFont typeface="Wingdings" panose="05000000000000000000" pitchFamily="2" charset="2"/>
              <a:buChar char="§"/>
            </a:pPr>
            <a:r>
              <a:rPr lang="en-GB" altLang="en-US" sz="1600" dirty="0" smtClean="0"/>
              <a:t> </a:t>
            </a:r>
            <a:r>
              <a:rPr lang="en-GB" altLang="en-US" sz="1600" dirty="0"/>
              <a:t>income </a:t>
            </a:r>
            <a:r>
              <a:rPr lang="en-GB" altLang="en-US" sz="1600" dirty="0" smtClean="0"/>
              <a:t>. </a:t>
            </a:r>
            <a:endParaRPr lang="en-GB" altLang="en-US" sz="1600" dirty="0"/>
          </a:p>
          <a:p>
            <a:pPr marL="342900" indent="-342900">
              <a:buFont typeface="Wingdings" panose="05000000000000000000" pitchFamily="2" charset="2"/>
              <a:buChar char="§"/>
            </a:pPr>
            <a:r>
              <a:rPr lang="en-GB" altLang="en-US" sz="1600" dirty="0" smtClean="0"/>
              <a:t>It works by delaying your water bill payments for a set period of time which is agreed in advance    </a:t>
            </a:r>
          </a:p>
          <a:p>
            <a:pPr marL="342900" indent="-342900">
              <a:buFont typeface="Wingdings" panose="05000000000000000000" pitchFamily="2" charset="2"/>
              <a:buChar char="§"/>
            </a:pPr>
            <a:r>
              <a:rPr lang="en-GB" altLang="en-US" sz="1600" dirty="0" smtClean="0"/>
              <a:t>The details  of the payment break  offered will take into account the reason why the support is needed.  </a:t>
            </a:r>
          </a:p>
          <a:p>
            <a:pPr marL="342900" indent="-342900">
              <a:buFont typeface="Wingdings" panose="05000000000000000000" pitchFamily="2" charset="2"/>
              <a:buChar char="§"/>
            </a:pPr>
            <a:r>
              <a:rPr lang="en-GB" altLang="en-US" sz="1600" dirty="0" smtClean="0"/>
              <a:t>Typically the break in water bill payments will be between 1 and 3 months consecutively &amp; normally agreed over the telephone. </a:t>
            </a:r>
          </a:p>
          <a:p>
            <a:pPr marL="342900" indent="-342900">
              <a:buFont typeface="Wingdings" panose="05000000000000000000" pitchFamily="2" charset="2"/>
              <a:buChar char="§"/>
            </a:pPr>
            <a:r>
              <a:rPr lang="en-GB" altLang="en-US" sz="1600" dirty="0" smtClean="0"/>
              <a:t>The value of the payments delayed will then be spread across future instalments over a longer period of time ( if needed).</a:t>
            </a:r>
          </a:p>
          <a:p>
            <a:pPr marL="342900" indent="-342900">
              <a:buFont typeface="Arial" panose="020B0604020202020204" pitchFamily="34" charset="0"/>
              <a:buChar char="•"/>
            </a:pPr>
            <a:r>
              <a:rPr lang="en-GB" altLang="en-US" dirty="0" smtClean="0"/>
              <a:t>Call 0345 672 2888 if not on a meter &amp; 0345 672 2999 if  on a water meter</a:t>
            </a:r>
          </a:p>
          <a:p>
            <a:pPr marL="342900" indent="-342900">
              <a:buFont typeface="Arial" panose="020B0604020202020204" pitchFamily="34" charset="0"/>
              <a:buChar char="•"/>
            </a:pPr>
            <a:endParaRPr lang="en-GB" altLang="en-US" dirty="0"/>
          </a:p>
        </p:txBody>
      </p:sp>
    </p:spTree>
    <p:extLst>
      <p:ext uri="{BB962C8B-B14F-4D97-AF65-F5344CB8AC3E}">
        <p14:creationId xmlns:p14="http://schemas.microsoft.com/office/powerpoint/2010/main" val="204612640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330200" y="1038964"/>
            <a:ext cx="11170022" cy="776994"/>
          </a:xfrm>
          <a:prstGeom prst="round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Rounded Rectangle 5"/>
          <p:cNvSpPr/>
          <p:nvPr/>
        </p:nvSpPr>
        <p:spPr>
          <a:xfrm>
            <a:off x="330200" y="1906546"/>
            <a:ext cx="4376271" cy="4189453"/>
          </a:xfrm>
          <a:prstGeom prst="round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p:cNvSpPr>
            <a:spLocks noGrp="1"/>
          </p:cNvSpPr>
          <p:nvPr>
            <p:ph type="title"/>
          </p:nvPr>
        </p:nvSpPr>
        <p:spPr/>
        <p:txBody>
          <a:bodyPr/>
          <a:lstStyle/>
          <a:p>
            <a:r>
              <a:rPr lang="en-GB" dirty="0" err="1" smtClean="0"/>
              <a:t>Watersure</a:t>
            </a:r>
            <a:endParaRPr lang="en-GB" dirty="0"/>
          </a:p>
        </p:txBody>
      </p:sp>
      <p:sp>
        <p:nvSpPr>
          <p:cNvPr id="4" name="Content Placeholder 3"/>
          <p:cNvSpPr>
            <a:spLocks noGrp="1"/>
          </p:cNvSpPr>
          <p:nvPr>
            <p:ph sz="half" idx="10"/>
          </p:nvPr>
        </p:nvSpPr>
        <p:spPr>
          <a:xfrm>
            <a:off x="330200" y="1129553"/>
            <a:ext cx="10543988" cy="4699748"/>
          </a:xfrm>
        </p:spPr>
        <p:txBody>
          <a:bodyPr/>
          <a:lstStyle/>
          <a:p>
            <a:pPr>
              <a:lnSpc>
                <a:spcPct val="100000"/>
              </a:lnSpc>
            </a:pPr>
            <a:r>
              <a:rPr lang="en-GB" sz="1400" dirty="0" err="1"/>
              <a:t>Watersure</a:t>
            </a:r>
            <a:r>
              <a:rPr lang="en-GB" sz="1400" dirty="0"/>
              <a:t> provides financial assistance to household customers with a water meter </a:t>
            </a:r>
            <a:r>
              <a:rPr lang="en-GB" sz="1400" dirty="0" smtClean="0"/>
              <a:t>&amp; on benefits who </a:t>
            </a:r>
            <a:r>
              <a:rPr lang="en-GB" sz="1400" dirty="0"/>
              <a:t>use large amounts of water for essential </a:t>
            </a:r>
            <a:r>
              <a:rPr lang="en-GB" sz="1400" dirty="0" smtClean="0"/>
              <a:t>purposes</a:t>
            </a:r>
            <a:r>
              <a:rPr lang="en-GB" sz="1400" dirty="0"/>
              <a:t> </a:t>
            </a:r>
            <a:r>
              <a:rPr lang="en-GB" sz="1400" dirty="0" smtClean="0"/>
              <a:t>resulting in a capped charge of £418.78 for 2017-18. £434.95 2018-19 £441.33  2019/20)</a:t>
            </a:r>
          </a:p>
          <a:p>
            <a:pPr>
              <a:lnSpc>
                <a:spcPct val="100000"/>
              </a:lnSpc>
            </a:pPr>
            <a:endParaRPr lang="en-GB" sz="1600" b="1" dirty="0" smtClean="0"/>
          </a:p>
          <a:p>
            <a:pPr>
              <a:lnSpc>
                <a:spcPct val="100000"/>
              </a:lnSpc>
            </a:pPr>
            <a:endParaRPr lang="en-GB" sz="1600" b="1" dirty="0" smtClean="0"/>
          </a:p>
          <a:p>
            <a:pPr>
              <a:lnSpc>
                <a:spcPct val="100000"/>
              </a:lnSpc>
            </a:pPr>
            <a:r>
              <a:rPr lang="en-GB" sz="1400" b="1" dirty="0" smtClean="0"/>
              <a:t>Eligibility Criteria</a:t>
            </a:r>
          </a:p>
          <a:p>
            <a:pPr>
              <a:lnSpc>
                <a:spcPct val="100000"/>
              </a:lnSpc>
              <a:spcBef>
                <a:spcPts val="0"/>
              </a:spcBef>
            </a:pPr>
            <a:r>
              <a:rPr lang="en-GB" sz="1400" dirty="0" smtClean="0"/>
              <a:t>If any member of the household receives any of the </a:t>
            </a:r>
          </a:p>
          <a:p>
            <a:pPr>
              <a:lnSpc>
                <a:spcPct val="100000"/>
              </a:lnSpc>
              <a:spcBef>
                <a:spcPts val="0"/>
              </a:spcBef>
            </a:pPr>
            <a:r>
              <a:rPr lang="en-GB" sz="1400" dirty="0" smtClean="0"/>
              <a:t>following Benefits/Tax Credits:</a:t>
            </a:r>
          </a:p>
          <a:p>
            <a:pPr marL="285750" indent="-285750">
              <a:lnSpc>
                <a:spcPct val="100000"/>
              </a:lnSpc>
              <a:spcBef>
                <a:spcPts val="0"/>
              </a:spcBef>
              <a:buFont typeface="Wingdings" panose="05000000000000000000" pitchFamily="2" charset="2"/>
              <a:buChar char="§"/>
            </a:pPr>
            <a:r>
              <a:rPr lang="en-GB" sz="1400" dirty="0" smtClean="0"/>
              <a:t>Income Support</a:t>
            </a:r>
          </a:p>
          <a:p>
            <a:pPr marL="285750" indent="-285750">
              <a:lnSpc>
                <a:spcPct val="100000"/>
              </a:lnSpc>
              <a:spcBef>
                <a:spcPts val="0"/>
              </a:spcBef>
              <a:buFont typeface="Wingdings" panose="05000000000000000000" pitchFamily="2" charset="2"/>
              <a:buChar char="§"/>
            </a:pPr>
            <a:r>
              <a:rPr lang="en-GB" sz="1400" dirty="0" smtClean="0"/>
              <a:t>Income Based Job Seekers Allowance</a:t>
            </a:r>
          </a:p>
          <a:p>
            <a:pPr marL="285750" indent="-285750">
              <a:lnSpc>
                <a:spcPct val="100000"/>
              </a:lnSpc>
              <a:spcBef>
                <a:spcPts val="0"/>
              </a:spcBef>
              <a:buFont typeface="Wingdings" panose="05000000000000000000" pitchFamily="2" charset="2"/>
              <a:buChar char="§"/>
            </a:pPr>
            <a:r>
              <a:rPr lang="en-GB" sz="1400" dirty="0" smtClean="0"/>
              <a:t>Housing Benefit</a:t>
            </a:r>
          </a:p>
          <a:p>
            <a:pPr marL="285750" indent="-285750">
              <a:lnSpc>
                <a:spcPct val="100000"/>
              </a:lnSpc>
              <a:spcBef>
                <a:spcPts val="0"/>
              </a:spcBef>
              <a:buFont typeface="Wingdings" panose="05000000000000000000" pitchFamily="2" charset="2"/>
              <a:buChar char="§"/>
            </a:pPr>
            <a:r>
              <a:rPr lang="en-GB" sz="1400" dirty="0" smtClean="0"/>
              <a:t>Working Tax Credit</a:t>
            </a:r>
          </a:p>
          <a:p>
            <a:pPr marL="285750" indent="-285750">
              <a:lnSpc>
                <a:spcPct val="100000"/>
              </a:lnSpc>
              <a:spcBef>
                <a:spcPts val="0"/>
              </a:spcBef>
              <a:buFont typeface="Wingdings" panose="05000000000000000000" pitchFamily="2" charset="2"/>
              <a:buChar char="§"/>
            </a:pPr>
            <a:r>
              <a:rPr lang="en-GB" sz="1400" dirty="0" smtClean="0"/>
              <a:t>Child Tax Credit</a:t>
            </a:r>
          </a:p>
          <a:p>
            <a:pPr marL="285750" indent="-285750">
              <a:lnSpc>
                <a:spcPct val="100000"/>
              </a:lnSpc>
              <a:spcBef>
                <a:spcPts val="0"/>
              </a:spcBef>
              <a:buFont typeface="Wingdings" panose="05000000000000000000" pitchFamily="2" charset="2"/>
              <a:buChar char="§"/>
            </a:pPr>
            <a:r>
              <a:rPr lang="en-GB" sz="1400" dirty="0" smtClean="0"/>
              <a:t>Pension Credit</a:t>
            </a:r>
          </a:p>
          <a:p>
            <a:pPr marL="285750" indent="-285750">
              <a:lnSpc>
                <a:spcPct val="100000"/>
              </a:lnSpc>
              <a:spcBef>
                <a:spcPts val="0"/>
              </a:spcBef>
              <a:buFont typeface="Wingdings" panose="05000000000000000000" pitchFamily="2" charset="2"/>
              <a:buChar char="§"/>
            </a:pPr>
            <a:r>
              <a:rPr lang="en-GB" sz="1400" dirty="0" smtClean="0"/>
              <a:t>Income Related Employment and Support Allowance</a:t>
            </a:r>
          </a:p>
          <a:p>
            <a:pPr marL="285750" indent="-285750">
              <a:lnSpc>
                <a:spcPct val="100000"/>
              </a:lnSpc>
              <a:spcBef>
                <a:spcPts val="0"/>
              </a:spcBef>
              <a:buFont typeface="Wingdings" panose="05000000000000000000" pitchFamily="2" charset="2"/>
              <a:buChar char="§"/>
            </a:pPr>
            <a:r>
              <a:rPr lang="en-GB" sz="1400" dirty="0" smtClean="0"/>
              <a:t>Universal Credit</a:t>
            </a:r>
          </a:p>
          <a:p>
            <a:pPr>
              <a:lnSpc>
                <a:spcPct val="100000"/>
              </a:lnSpc>
            </a:pPr>
            <a:endParaRPr lang="en-GB" sz="1600" b="1" dirty="0" smtClean="0"/>
          </a:p>
        </p:txBody>
      </p:sp>
      <p:sp>
        <p:nvSpPr>
          <p:cNvPr id="7" name="Rounded Rectangle 6"/>
          <p:cNvSpPr/>
          <p:nvPr/>
        </p:nvSpPr>
        <p:spPr>
          <a:xfrm>
            <a:off x="10028890" y="1953201"/>
            <a:ext cx="2034988" cy="4142797"/>
          </a:xfrm>
          <a:prstGeom prst="roundRect">
            <a:avLst/>
          </a:prstGeom>
          <a:solidFill>
            <a:srgbClr val="FF000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p:cNvSpPr txBox="1"/>
          <p:nvPr/>
        </p:nvSpPr>
        <p:spPr>
          <a:xfrm>
            <a:off x="10028890" y="2017059"/>
            <a:ext cx="1904963" cy="3754874"/>
          </a:xfrm>
          <a:prstGeom prst="rect">
            <a:avLst/>
          </a:prstGeom>
          <a:noFill/>
        </p:spPr>
        <p:txBody>
          <a:bodyPr wrap="square" rtlCol="0">
            <a:spAutoFit/>
          </a:bodyPr>
          <a:lstStyle/>
          <a:p>
            <a:r>
              <a:rPr lang="en-GB" sz="1400" b="1" dirty="0" smtClean="0"/>
              <a:t>Customers will not qualify if…</a:t>
            </a:r>
          </a:p>
          <a:p>
            <a:pPr marL="285750" indent="-285750">
              <a:buFont typeface="Wingdings" panose="05000000000000000000" pitchFamily="2" charset="2"/>
              <a:buChar char="§"/>
            </a:pPr>
            <a:r>
              <a:rPr lang="en-GB" sz="1400" dirty="0" smtClean="0"/>
              <a:t>Bill </a:t>
            </a:r>
            <a:r>
              <a:rPr lang="en-GB" sz="1400" dirty="0"/>
              <a:t>is not based on a meter reading </a:t>
            </a:r>
            <a:r>
              <a:rPr lang="en-GB" sz="1400" dirty="0" smtClean="0"/>
              <a:t> although assessed charges do count.</a:t>
            </a:r>
          </a:p>
          <a:p>
            <a:pPr marL="285750" indent="-285750">
              <a:buFont typeface="Wingdings" panose="05000000000000000000" pitchFamily="2" charset="2"/>
              <a:buChar char="§"/>
            </a:pPr>
            <a:r>
              <a:rPr lang="en-GB" sz="1400" dirty="0" smtClean="0"/>
              <a:t>Customer has </a:t>
            </a:r>
            <a:r>
              <a:rPr lang="en-GB" sz="1400" dirty="0"/>
              <a:t>a swimming pool with a capacity of over 10,000 </a:t>
            </a:r>
            <a:r>
              <a:rPr lang="en-GB" sz="1400" dirty="0" smtClean="0"/>
              <a:t>litres</a:t>
            </a:r>
          </a:p>
          <a:p>
            <a:pPr marL="285750" indent="-285750">
              <a:buFont typeface="Wingdings" panose="05000000000000000000" pitchFamily="2" charset="2"/>
              <a:buChar char="§"/>
            </a:pPr>
            <a:r>
              <a:rPr lang="en-GB" sz="1400" dirty="0" smtClean="0"/>
              <a:t>Customer waters the </a:t>
            </a:r>
            <a:r>
              <a:rPr lang="en-GB" sz="1400" dirty="0"/>
              <a:t>garden with a non-handheld appliance, such as a sprinkler or domestic irrigation system</a:t>
            </a:r>
          </a:p>
        </p:txBody>
      </p:sp>
      <p:sp>
        <p:nvSpPr>
          <p:cNvPr id="8" name="Rounded Rectangle 7"/>
          <p:cNvSpPr/>
          <p:nvPr/>
        </p:nvSpPr>
        <p:spPr>
          <a:xfrm>
            <a:off x="4960098" y="1927319"/>
            <a:ext cx="4919008" cy="4168680"/>
          </a:xfrm>
          <a:prstGeom prst="round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p:cNvSpPr txBox="1"/>
          <p:nvPr/>
        </p:nvSpPr>
        <p:spPr>
          <a:xfrm>
            <a:off x="5109882" y="2017059"/>
            <a:ext cx="4554071" cy="3539430"/>
          </a:xfrm>
          <a:prstGeom prst="rect">
            <a:avLst/>
          </a:prstGeom>
          <a:noFill/>
        </p:spPr>
        <p:txBody>
          <a:bodyPr wrap="square" rtlCol="0">
            <a:spAutoFit/>
          </a:bodyPr>
          <a:lstStyle/>
          <a:p>
            <a:endParaRPr lang="en-GB" sz="1400" b="1" dirty="0" smtClean="0"/>
          </a:p>
          <a:p>
            <a:r>
              <a:rPr lang="en-GB" sz="1400" b="1" dirty="0" smtClean="0"/>
              <a:t>And in addition either…</a:t>
            </a:r>
          </a:p>
          <a:p>
            <a:pPr marL="285750" indent="-285750">
              <a:buFont typeface="Wingdings" panose="05000000000000000000" pitchFamily="2" charset="2"/>
              <a:buChar char="§"/>
            </a:pPr>
            <a:r>
              <a:rPr lang="en-GB" sz="1400" dirty="0"/>
              <a:t>Receive child benefit for three or more children under 19 living at the same address and still in full-time </a:t>
            </a:r>
            <a:r>
              <a:rPr lang="en-GB" sz="1400" dirty="0" smtClean="0"/>
              <a:t>education or</a:t>
            </a:r>
          </a:p>
          <a:p>
            <a:pPr marL="285750" indent="-285750">
              <a:buFont typeface="Wingdings" panose="05000000000000000000" pitchFamily="2" charset="2"/>
              <a:buChar char="§"/>
            </a:pPr>
            <a:r>
              <a:rPr lang="en-GB" sz="1400" dirty="0" smtClean="0"/>
              <a:t>Customer </a:t>
            </a:r>
            <a:r>
              <a:rPr lang="en-GB" sz="1400" dirty="0"/>
              <a:t>or any member of </a:t>
            </a:r>
            <a:r>
              <a:rPr lang="en-GB" sz="1400" dirty="0" smtClean="0"/>
              <a:t>the </a:t>
            </a:r>
            <a:r>
              <a:rPr lang="en-GB" sz="1400" dirty="0"/>
              <a:t>household have one of the following medical conditions, which causes significant extra water </a:t>
            </a:r>
            <a:r>
              <a:rPr lang="en-GB" sz="1400" dirty="0" smtClean="0"/>
              <a:t>use:</a:t>
            </a:r>
          </a:p>
          <a:p>
            <a:pPr marL="742950" lvl="1" indent="-285750">
              <a:buFont typeface="Wingdings" panose="05000000000000000000" pitchFamily="2" charset="2"/>
              <a:buChar char="§"/>
            </a:pPr>
            <a:r>
              <a:rPr lang="en-GB" sz="1400" dirty="0"/>
              <a:t>Desquamation (flaky skin disease</a:t>
            </a:r>
            <a:r>
              <a:rPr lang="en-GB" sz="1400" dirty="0" smtClean="0"/>
              <a:t>)</a:t>
            </a:r>
          </a:p>
          <a:p>
            <a:pPr marL="742950" lvl="1" indent="-285750">
              <a:buFont typeface="Wingdings" panose="05000000000000000000" pitchFamily="2" charset="2"/>
              <a:buChar char="§"/>
            </a:pPr>
            <a:r>
              <a:rPr lang="en-GB" sz="1400" dirty="0"/>
              <a:t>Weeping skin disease (eczema, psoriasis, varicose ulceration</a:t>
            </a:r>
            <a:r>
              <a:rPr lang="en-GB" sz="1400" dirty="0" smtClean="0"/>
              <a:t>)</a:t>
            </a:r>
          </a:p>
          <a:p>
            <a:pPr marL="742950" lvl="1" indent="-285750">
              <a:buFont typeface="Wingdings" panose="05000000000000000000" pitchFamily="2" charset="2"/>
              <a:buChar char="§"/>
            </a:pPr>
            <a:r>
              <a:rPr lang="en-GB" sz="1400" dirty="0" smtClean="0"/>
              <a:t>Incontinence</a:t>
            </a:r>
          </a:p>
          <a:p>
            <a:pPr marL="742950" lvl="1" indent="-285750">
              <a:buFont typeface="Wingdings" panose="05000000000000000000" pitchFamily="2" charset="2"/>
              <a:buChar char="§"/>
            </a:pPr>
            <a:r>
              <a:rPr lang="en-GB" sz="1400" dirty="0"/>
              <a:t>Abdominal </a:t>
            </a:r>
            <a:r>
              <a:rPr lang="en-GB" sz="1400" dirty="0" smtClean="0"/>
              <a:t>stoma</a:t>
            </a:r>
          </a:p>
          <a:p>
            <a:pPr marL="742950" lvl="1" indent="-285750">
              <a:buFont typeface="Wingdings" panose="05000000000000000000" pitchFamily="2" charset="2"/>
              <a:buChar char="§"/>
            </a:pPr>
            <a:r>
              <a:rPr lang="en-GB" sz="1400" dirty="0"/>
              <a:t>Crohn's </a:t>
            </a:r>
            <a:r>
              <a:rPr lang="en-GB" sz="1400" dirty="0" smtClean="0"/>
              <a:t>disease</a:t>
            </a:r>
          </a:p>
          <a:p>
            <a:pPr marL="742950" lvl="1" indent="-285750">
              <a:buFont typeface="Wingdings" panose="05000000000000000000" pitchFamily="2" charset="2"/>
              <a:buChar char="§"/>
            </a:pPr>
            <a:r>
              <a:rPr lang="en-GB" sz="1400" dirty="0"/>
              <a:t>Ulcerative </a:t>
            </a:r>
            <a:r>
              <a:rPr lang="en-GB" sz="1400" dirty="0" smtClean="0"/>
              <a:t>colitis</a:t>
            </a:r>
          </a:p>
          <a:p>
            <a:pPr marL="742950" lvl="1" indent="-285750">
              <a:buFont typeface="Wingdings" panose="05000000000000000000" pitchFamily="2" charset="2"/>
              <a:buChar char="§"/>
            </a:pPr>
            <a:r>
              <a:rPr lang="en-GB" sz="1400" dirty="0"/>
              <a:t>Renal failure requiring home dialysis </a:t>
            </a:r>
            <a:endParaRPr lang="en-GB" sz="1400" dirty="0" smtClean="0"/>
          </a:p>
        </p:txBody>
      </p:sp>
      <p:sp>
        <p:nvSpPr>
          <p:cNvPr id="10" name="Right Arrow 9"/>
          <p:cNvSpPr/>
          <p:nvPr/>
        </p:nvSpPr>
        <p:spPr>
          <a:xfrm>
            <a:off x="3770408" y="3271158"/>
            <a:ext cx="1574015" cy="816748"/>
          </a:xfrm>
          <a:prstGeom prst="rightArrow">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25167452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330200" y="1038963"/>
            <a:ext cx="11170022" cy="4112899"/>
          </a:xfrm>
          <a:prstGeom prst="round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p:cNvSpPr>
            <a:spLocks noGrp="1"/>
          </p:cNvSpPr>
          <p:nvPr>
            <p:ph type="title"/>
          </p:nvPr>
        </p:nvSpPr>
        <p:spPr/>
        <p:txBody>
          <a:bodyPr/>
          <a:lstStyle/>
          <a:p>
            <a:r>
              <a:rPr lang="en-GB" dirty="0" err="1" smtClean="0"/>
              <a:t>Watersure</a:t>
            </a:r>
            <a:r>
              <a:rPr lang="en-GB" dirty="0" smtClean="0"/>
              <a:t> </a:t>
            </a:r>
            <a:r>
              <a:rPr lang="en-GB" sz="3600" dirty="0" smtClean="0"/>
              <a:t>cont’d</a:t>
            </a:r>
            <a:r>
              <a:rPr lang="en-GB" dirty="0" smtClean="0"/>
              <a:t> </a:t>
            </a:r>
            <a:endParaRPr lang="en-GB" dirty="0"/>
          </a:p>
        </p:txBody>
      </p:sp>
      <p:sp>
        <p:nvSpPr>
          <p:cNvPr id="4" name="Content Placeholder 3"/>
          <p:cNvSpPr>
            <a:spLocks noGrp="1"/>
          </p:cNvSpPr>
          <p:nvPr>
            <p:ph sz="half" idx="10"/>
          </p:nvPr>
        </p:nvSpPr>
        <p:spPr>
          <a:xfrm>
            <a:off x="397107" y="1129553"/>
            <a:ext cx="11170916" cy="4699748"/>
          </a:xfrm>
        </p:spPr>
        <p:txBody>
          <a:bodyPr/>
          <a:lstStyle/>
          <a:p>
            <a:pPr>
              <a:lnSpc>
                <a:spcPct val="100000"/>
              </a:lnSpc>
            </a:pPr>
            <a:endParaRPr lang="en-GB" sz="1400" dirty="0"/>
          </a:p>
          <a:p>
            <a:pPr>
              <a:lnSpc>
                <a:spcPct val="100000"/>
              </a:lnSpc>
            </a:pPr>
            <a:r>
              <a:rPr lang="en-GB" sz="1400" dirty="0" smtClean="0"/>
              <a:t> Evidence – if an application is carried out over the phone you will not need to send the necessary evidence in. But you will be advised we may need this in the future should an audit take place. </a:t>
            </a:r>
          </a:p>
          <a:p>
            <a:pPr>
              <a:lnSpc>
                <a:spcPct val="100000"/>
              </a:lnSpc>
            </a:pPr>
            <a:r>
              <a:rPr lang="en-GB" sz="1400" dirty="0" smtClean="0"/>
              <a:t>If you apply via the application pack however,  you must provide a photocopy of the latest notice of entitlement in relation to the benefits or tax credits.</a:t>
            </a:r>
          </a:p>
          <a:p>
            <a:pPr>
              <a:lnSpc>
                <a:spcPct val="100000"/>
              </a:lnSpc>
            </a:pPr>
            <a:r>
              <a:rPr lang="en-GB" sz="1400" dirty="0" smtClean="0"/>
              <a:t> This notice of entitlement must  be less than one year old for a benefit or shows the current financial years entitlement for tax credits .</a:t>
            </a:r>
          </a:p>
          <a:p>
            <a:pPr>
              <a:lnSpc>
                <a:spcPct val="100000"/>
              </a:lnSpc>
            </a:pPr>
            <a:r>
              <a:rPr lang="en-GB" sz="1400" dirty="0" smtClean="0"/>
              <a:t>If applying due to one of the  medical  conditions listed the following evidence is needed</a:t>
            </a:r>
          </a:p>
          <a:p>
            <a:pPr>
              <a:lnSpc>
                <a:spcPct val="100000"/>
              </a:lnSpc>
            </a:pPr>
            <a:r>
              <a:rPr lang="en-GB" sz="1400" dirty="0" smtClean="0"/>
              <a:t>Name of person with the condition, a copy of the repeat prescription , Doctors Stamp/ Surgery,/health centre /stamp on the  application form</a:t>
            </a:r>
          </a:p>
          <a:p>
            <a:pPr>
              <a:lnSpc>
                <a:spcPct val="100000"/>
              </a:lnSpc>
            </a:pPr>
            <a:r>
              <a:rPr lang="en-GB" sz="1400" dirty="0" smtClean="0"/>
              <a:t> Doctors Certificate ( less than 12 months old) explaining the condition and need for extra water</a:t>
            </a:r>
          </a:p>
          <a:p>
            <a:pPr>
              <a:lnSpc>
                <a:spcPct val="100000"/>
              </a:lnSpc>
            </a:pPr>
            <a:r>
              <a:rPr lang="en-GB" sz="1400" dirty="0" smtClean="0"/>
              <a:t>If applying due to a condition not listed, evidence needs to be in the form of a letter or doctors certificate ( less than 12 months old)  explaining)</a:t>
            </a:r>
          </a:p>
          <a:p>
            <a:pPr>
              <a:lnSpc>
                <a:spcPct val="100000"/>
              </a:lnSpc>
            </a:pPr>
            <a:r>
              <a:rPr lang="en-GB" sz="1400" dirty="0" smtClean="0"/>
              <a:t>Condition, why this significantly increases the increase in water consumption</a:t>
            </a:r>
          </a:p>
          <a:p>
            <a:pPr>
              <a:lnSpc>
                <a:spcPct val="100000"/>
              </a:lnSpc>
            </a:pPr>
            <a:r>
              <a:rPr lang="en-GB" sz="1400" dirty="0" smtClean="0"/>
              <a:t>                              UNITED UTILITIES WILL READ THE METER EVERY YEAR TO  ENSURE THE CUSTOMER BENEFITS FROM THE CAPPING</a:t>
            </a:r>
          </a:p>
          <a:p>
            <a:pPr>
              <a:lnSpc>
                <a:spcPct val="100000"/>
              </a:lnSpc>
            </a:pPr>
            <a:r>
              <a:rPr lang="en-GB" sz="1400" dirty="0" smtClean="0"/>
              <a:t>  </a:t>
            </a:r>
            <a:endParaRPr lang="en-GB" sz="1600" b="1" dirty="0" smtClean="0"/>
          </a:p>
        </p:txBody>
      </p:sp>
    </p:spTree>
    <p:extLst>
      <p:ext uri="{BB962C8B-B14F-4D97-AF65-F5344CB8AC3E}">
        <p14:creationId xmlns:p14="http://schemas.microsoft.com/office/powerpoint/2010/main" val="112765374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330200" y="1038964"/>
            <a:ext cx="11170022" cy="776994"/>
          </a:xfrm>
          <a:prstGeom prst="round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ounded Rectangle 5"/>
          <p:cNvSpPr/>
          <p:nvPr/>
        </p:nvSpPr>
        <p:spPr>
          <a:xfrm>
            <a:off x="330200" y="1906547"/>
            <a:ext cx="11170022" cy="4027836"/>
          </a:xfrm>
          <a:prstGeom prst="round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a:xfrm>
            <a:off x="360680" y="301263"/>
            <a:ext cx="11506200" cy="652084"/>
          </a:xfrm>
        </p:spPr>
        <p:txBody>
          <a:bodyPr/>
          <a:lstStyle/>
          <a:p>
            <a:r>
              <a:rPr lang="en-GB" dirty="0" smtClean="0"/>
              <a:t>Free Meter Option</a:t>
            </a:r>
            <a:endParaRPr lang="en-GB" dirty="0"/>
          </a:p>
        </p:txBody>
      </p:sp>
      <p:sp>
        <p:nvSpPr>
          <p:cNvPr id="4" name="Content Placeholder 3"/>
          <p:cNvSpPr>
            <a:spLocks noGrp="1"/>
          </p:cNvSpPr>
          <p:nvPr>
            <p:ph sz="half" idx="10"/>
          </p:nvPr>
        </p:nvSpPr>
        <p:spPr>
          <a:xfrm>
            <a:off x="301083" y="1129553"/>
            <a:ext cx="10573105" cy="4892106"/>
          </a:xfrm>
        </p:spPr>
        <p:txBody>
          <a:bodyPr/>
          <a:lstStyle/>
          <a:p>
            <a:pPr>
              <a:lnSpc>
                <a:spcPct val="100000"/>
              </a:lnSpc>
            </a:pPr>
            <a:r>
              <a:rPr lang="en-GB" sz="1400" dirty="0" smtClean="0"/>
              <a:t>Free Meter Option (FMO) enables Customers to work out how much water they are using on a regular </a:t>
            </a:r>
            <a:r>
              <a:rPr lang="en-GB" sz="1400" dirty="0"/>
              <a:t>b</a:t>
            </a:r>
            <a:r>
              <a:rPr lang="en-GB" sz="1400" dirty="0" smtClean="0"/>
              <a:t>asis, which can help Customers understand how to save money and water, helping the environment too.</a:t>
            </a:r>
          </a:p>
          <a:p>
            <a:pPr>
              <a:lnSpc>
                <a:spcPct val="100000"/>
              </a:lnSpc>
            </a:pPr>
            <a:endParaRPr lang="en-GB" sz="1600" b="1" dirty="0" smtClean="0"/>
          </a:p>
          <a:p>
            <a:pPr>
              <a:lnSpc>
                <a:spcPct val="100000"/>
              </a:lnSpc>
            </a:pPr>
            <a:r>
              <a:rPr lang="en-GB" sz="1600" b="1" dirty="0" smtClean="0"/>
              <a:t>      </a:t>
            </a:r>
          </a:p>
          <a:p>
            <a:pPr>
              <a:lnSpc>
                <a:spcPct val="100000"/>
              </a:lnSpc>
            </a:pPr>
            <a:r>
              <a:rPr lang="en-GB" sz="1600" b="1" dirty="0" smtClean="0"/>
              <a:t> Eligibility Criteria</a:t>
            </a:r>
          </a:p>
          <a:p>
            <a:pPr marL="342900" indent="-342900">
              <a:lnSpc>
                <a:spcPct val="100000"/>
              </a:lnSpc>
              <a:buFont typeface="Wingdings" panose="05000000000000000000" pitchFamily="2" charset="2"/>
              <a:buChar char="§"/>
            </a:pPr>
            <a:r>
              <a:rPr lang="en-GB" sz="1600" dirty="0" smtClean="0"/>
              <a:t>FMO Open to all unmeasured Customers</a:t>
            </a:r>
          </a:p>
          <a:p>
            <a:pPr marL="342900" indent="-342900">
              <a:buFont typeface="Wingdings" panose="05000000000000000000" pitchFamily="2" charset="2"/>
              <a:buChar char="§"/>
            </a:pPr>
            <a:r>
              <a:rPr lang="en-GB" sz="1600" dirty="0" smtClean="0"/>
              <a:t>Customers can switch back to old fixed bill method if not making savings within 24 months, but the meter stays in the property. </a:t>
            </a:r>
          </a:p>
          <a:p>
            <a:pPr marL="342900" indent="-342900">
              <a:buFont typeface="Wingdings" panose="05000000000000000000" pitchFamily="2" charset="2"/>
              <a:buChar char="§"/>
            </a:pPr>
            <a:r>
              <a:rPr lang="en-GB" sz="1600" dirty="0" smtClean="0"/>
              <a:t>On line calculator on United Utilities Web to help customers work out if they would benefit from a meter. This can be found at </a:t>
            </a:r>
            <a:r>
              <a:rPr lang="en-GB" sz="1600" dirty="0" smtClean="0">
                <a:hlinkClick r:id="rId2"/>
              </a:rPr>
              <a:t>www.unitedutilities.com/meters</a:t>
            </a:r>
            <a:r>
              <a:rPr lang="en-GB" sz="1600" dirty="0" smtClean="0"/>
              <a:t> </a:t>
            </a:r>
          </a:p>
          <a:p>
            <a:pPr marL="342900" indent="-342900">
              <a:buFont typeface="Wingdings" panose="05000000000000000000" pitchFamily="2" charset="2"/>
              <a:buChar char="§"/>
            </a:pPr>
            <a:r>
              <a:rPr lang="en-GB" sz="1600" dirty="0" smtClean="0"/>
              <a:t>Alternatively customers </a:t>
            </a:r>
            <a:r>
              <a:rPr lang="en-GB" sz="1600" smtClean="0"/>
              <a:t>can phone</a:t>
            </a:r>
            <a:r>
              <a:rPr lang="en-GB" sz="1600" b="1"/>
              <a:t> 0345 072 </a:t>
            </a:r>
            <a:r>
              <a:rPr lang="en-GB" sz="1600" b="1" smtClean="0"/>
              <a:t>6065</a:t>
            </a:r>
            <a:endParaRPr lang="en-GB" sz="1600" dirty="0" smtClean="0"/>
          </a:p>
          <a:p>
            <a:pPr marL="342900" indent="-342900">
              <a:buFont typeface="Wingdings" panose="05000000000000000000" pitchFamily="2" charset="2"/>
              <a:buChar char="§"/>
            </a:pPr>
            <a:r>
              <a:rPr lang="en-GB" sz="1600" dirty="0"/>
              <a:t>W</a:t>
            </a:r>
            <a:r>
              <a:rPr lang="en-GB" sz="1600" dirty="0" smtClean="0"/>
              <a:t>ater efficiency gadgets </a:t>
            </a:r>
            <a:r>
              <a:rPr lang="en-GB" sz="1600" u="sng" dirty="0">
                <a:hlinkClick r:id="rId3"/>
              </a:rPr>
              <a:t>https://www.savewatersavemoney.co.uk/</a:t>
            </a:r>
            <a:r>
              <a:rPr lang="en-GB" sz="1600" dirty="0"/>
              <a:t> </a:t>
            </a:r>
          </a:p>
          <a:p>
            <a:pPr marL="342900" indent="-342900">
              <a:buFont typeface="Wingdings" panose="05000000000000000000" pitchFamily="2" charset="2"/>
              <a:buChar char="§"/>
            </a:pPr>
            <a:endParaRPr lang="en-GB" sz="1600" dirty="0" smtClean="0"/>
          </a:p>
          <a:p>
            <a:pPr marL="1028700" lvl="1" indent="-342900">
              <a:buFont typeface="Wingdings" panose="05000000000000000000" pitchFamily="2" charset="2"/>
              <a:buChar char="Ø"/>
            </a:pPr>
            <a:endParaRPr lang="en-GB" sz="1600" dirty="0"/>
          </a:p>
        </p:txBody>
      </p:sp>
    </p:spTree>
    <p:extLst>
      <p:ext uri="{BB962C8B-B14F-4D97-AF65-F5344CB8AC3E}">
        <p14:creationId xmlns:p14="http://schemas.microsoft.com/office/powerpoint/2010/main" val="174627499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330200" y="1038964"/>
            <a:ext cx="11170022" cy="776994"/>
          </a:xfrm>
          <a:prstGeom prst="round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Rounded Rectangle 5"/>
          <p:cNvSpPr/>
          <p:nvPr/>
        </p:nvSpPr>
        <p:spPr>
          <a:xfrm>
            <a:off x="330200" y="1906547"/>
            <a:ext cx="11170022" cy="4027836"/>
          </a:xfrm>
          <a:prstGeom prst="round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p:cNvSpPr>
            <a:spLocks noGrp="1"/>
          </p:cNvSpPr>
          <p:nvPr>
            <p:ph type="title"/>
          </p:nvPr>
        </p:nvSpPr>
        <p:spPr/>
        <p:txBody>
          <a:bodyPr/>
          <a:lstStyle/>
          <a:p>
            <a:r>
              <a:rPr lang="en-GB" dirty="0" smtClean="0"/>
              <a:t>Free Meter Option</a:t>
            </a:r>
            <a:endParaRPr lang="en-GB" dirty="0"/>
          </a:p>
        </p:txBody>
      </p:sp>
      <p:sp>
        <p:nvSpPr>
          <p:cNvPr id="4" name="Content Placeholder 3"/>
          <p:cNvSpPr>
            <a:spLocks noGrp="1"/>
          </p:cNvSpPr>
          <p:nvPr>
            <p:ph sz="half" idx="10"/>
          </p:nvPr>
        </p:nvSpPr>
        <p:spPr>
          <a:xfrm>
            <a:off x="330200" y="1129553"/>
            <a:ext cx="10543988" cy="4699748"/>
          </a:xfrm>
        </p:spPr>
        <p:txBody>
          <a:bodyPr/>
          <a:lstStyle/>
          <a:p>
            <a:pPr>
              <a:lnSpc>
                <a:spcPct val="100000"/>
              </a:lnSpc>
            </a:pPr>
            <a:r>
              <a:rPr lang="en-GB" sz="1400" dirty="0" err="1" smtClean="0"/>
              <a:t>Cont</a:t>
            </a:r>
            <a:r>
              <a:rPr lang="en-GB" sz="1400" dirty="0" smtClean="0"/>
              <a:t> </a:t>
            </a:r>
          </a:p>
          <a:p>
            <a:pPr>
              <a:lnSpc>
                <a:spcPct val="100000"/>
              </a:lnSpc>
            </a:pPr>
            <a:endParaRPr lang="en-GB" sz="1600" b="1" dirty="0" smtClean="0"/>
          </a:p>
          <a:p>
            <a:pPr>
              <a:lnSpc>
                <a:spcPct val="100000"/>
              </a:lnSpc>
            </a:pPr>
            <a:endParaRPr lang="en-GB" sz="1600" b="1" dirty="0" smtClean="0"/>
          </a:p>
        </p:txBody>
      </p:sp>
      <p:pic>
        <p:nvPicPr>
          <p:cNvPr id="3" name="Picture 2"/>
          <p:cNvPicPr>
            <a:picLocks noChangeAspect="1"/>
          </p:cNvPicPr>
          <p:nvPr/>
        </p:nvPicPr>
        <p:blipFill>
          <a:blip r:embed="rId2"/>
          <a:stretch>
            <a:fillRect/>
          </a:stretch>
        </p:blipFill>
        <p:spPr>
          <a:xfrm>
            <a:off x="5523753" y="2178424"/>
            <a:ext cx="5663452" cy="2940423"/>
          </a:xfrm>
          <a:prstGeom prst="rect">
            <a:avLst/>
          </a:prstGeom>
        </p:spPr>
      </p:pic>
      <p:sp>
        <p:nvSpPr>
          <p:cNvPr id="7" name="TextBox 6"/>
          <p:cNvSpPr txBox="1"/>
          <p:nvPr/>
        </p:nvSpPr>
        <p:spPr>
          <a:xfrm>
            <a:off x="522514" y="2002972"/>
            <a:ext cx="4802521" cy="4078039"/>
          </a:xfrm>
          <a:prstGeom prst="rect">
            <a:avLst/>
          </a:prstGeom>
          <a:noFill/>
        </p:spPr>
        <p:txBody>
          <a:bodyPr wrap="square" rtlCol="0">
            <a:spAutoFit/>
          </a:bodyPr>
          <a:lstStyle/>
          <a:p>
            <a:r>
              <a:rPr lang="en-GB" sz="1400" dirty="0" smtClean="0"/>
              <a:t>The table (right) shows how much money you could potentially save each year if you have a water meter.</a:t>
            </a:r>
          </a:p>
          <a:p>
            <a:pPr marL="285750" indent="-285750">
              <a:lnSpc>
                <a:spcPct val="150000"/>
              </a:lnSpc>
              <a:buFont typeface="Wingdings" panose="05000000000000000000" pitchFamily="2" charset="2"/>
              <a:buChar char="§"/>
            </a:pPr>
            <a:r>
              <a:rPr lang="en-GB" sz="1400" dirty="0" smtClean="0"/>
              <a:t>Firstly, find out from your water bill how much you currently pay each year.</a:t>
            </a:r>
          </a:p>
          <a:p>
            <a:pPr marL="285750" indent="-285750">
              <a:lnSpc>
                <a:spcPct val="150000"/>
              </a:lnSpc>
              <a:buFont typeface="Wingdings" panose="05000000000000000000" pitchFamily="2" charset="2"/>
              <a:buChar char="§"/>
            </a:pPr>
            <a:r>
              <a:rPr lang="en-GB" sz="1400" dirty="0" smtClean="0"/>
              <a:t>Then, compare this against the number of people in your household</a:t>
            </a:r>
            <a:endParaRPr lang="en-GB" sz="1400" dirty="0"/>
          </a:p>
          <a:p>
            <a:pPr marL="285750" indent="-285750">
              <a:lnSpc>
                <a:spcPct val="150000"/>
              </a:lnSpc>
              <a:buFont typeface="Wingdings" panose="05000000000000000000" pitchFamily="2" charset="2"/>
              <a:buChar char="§"/>
            </a:pPr>
            <a:r>
              <a:rPr lang="en-GB" sz="1400" dirty="0" smtClean="0"/>
              <a:t>The potential savings are shown in the green boxes.</a:t>
            </a:r>
          </a:p>
          <a:p>
            <a:pPr marL="285750" indent="-285750">
              <a:lnSpc>
                <a:spcPct val="150000"/>
              </a:lnSpc>
              <a:buFont typeface="Wingdings" panose="05000000000000000000" pitchFamily="2" charset="2"/>
              <a:buChar char="§"/>
            </a:pPr>
            <a:r>
              <a:rPr lang="en-GB" sz="1400" dirty="0" smtClean="0"/>
              <a:t>The lighter boxes show that savings are unlikely and in most cases you are already getting the best value for money</a:t>
            </a:r>
          </a:p>
          <a:p>
            <a:pPr marL="285750" indent="-285750">
              <a:lnSpc>
                <a:spcPct val="150000"/>
              </a:lnSpc>
              <a:buFont typeface="Wingdings" panose="05000000000000000000" pitchFamily="2" charset="2"/>
              <a:buChar char="§"/>
            </a:pPr>
            <a:r>
              <a:rPr lang="en-GB" sz="1400" dirty="0" smtClean="0"/>
              <a:t>If meter cant be fitted, assessed charges Single occupier £275.00 19/20. Detached property £527.57 19/20) Semi £486.64 19/20) Other terraced/flat £385.58 19/20) Larger property £894.51</a:t>
            </a:r>
            <a:endParaRPr lang="en-GB" sz="1400" dirty="0"/>
          </a:p>
        </p:txBody>
      </p:sp>
    </p:spTree>
    <p:extLst>
      <p:ext uri="{BB962C8B-B14F-4D97-AF65-F5344CB8AC3E}">
        <p14:creationId xmlns:p14="http://schemas.microsoft.com/office/powerpoint/2010/main" val="234544633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330200" y="1038964"/>
            <a:ext cx="11170022" cy="776994"/>
          </a:xfrm>
          <a:prstGeom prst="round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ounded Rectangle 5"/>
          <p:cNvSpPr/>
          <p:nvPr/>
        </p:nvSpPr>
        <p:spPr>
          <a:xfrm>
            <a:off x="330200" y="1906547"/>
            <a:ext cx="11170022" cy="4027836"/>
          </a:xfrm>
          <a:prstGeom prst="round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a:xfrm>
            <a:off x="360680" y="301263"/>
            <a:ext cx="11506200" cy="652084"/>
          </a:xfrm>
        </p:spPr>
        <p:txBody>
          <a:bodyPr/>
          <a:lstStyle/>
          <a:p>
            <a:r>
              <a:rPr lang="en-GB" dirty="0" smtClean="0"/>
              <a:t>Free Meter Option</a:t>
            </a:r>
            <a:endParaRPr lang="en-GB" dirty="0"/>
          </a:p>
        </p:txBody>
      </p:sp>
      <p:sp>
        <p:nvSpPr>
          <p:cNvPr id="4" name="Content Placeholder 3"/>
          <p:cNvSpPr>
            <a:spLocks noGrp="1"/>
          </p:cNvSpPr>
          <p:nvPr>
            <p:ph sz="half" idx="10"/>
          </p:nvPr>
        </p:nvSpPr>
        <p:spPr>
          <a:xfrm>
            <a:off x="301083" y="1129553"/>
            <a:ext cx="10573105" cy="4892106"/>
          </a:xfrm>
        </p:spPr>
        <p:txBody>
          <a:bodyPr/>
          <a:lstStyle/>
          <a:p>
            <a:pPr>
              <a:lnSpc>
                <a:spcPct val="100000"/>
              </a:lnSpc>
            </a:pPr>
            <a:r>
              <a:rPr lang="en-GB" sz="1800" dirty="0" smtClean="0"/>
              <a:t>Average Charges for metered customers </a:t>
            </a:r>
          </a:p>
          <a:p>
            <a:pPr>
              <a:lnSpc>
                <a:spcPct val="100000"/>
              </a:lnSpc>
            </a:pPr>
            <a:endParaRPr lang="en-GB" sz="1600" b="1" dirty="0" smtClean="0"/>
          </a:p>
          <a:p>
            <a:pPr>
              <a:lnSpc>
                <a:spcPct val="100000"/>
              </a:lnSpc>
            </a:pPr>
            <a:r>
              <a:rPr lang="en-GB" sz="1600" b="1" dirty="0" smtClean="0"/>
              <a:t>      </a:t>
            </a:r>
          </a:p>
          <a:p>
            <a:pPr>
              <a:lnSpc>
                <a:spcPct val="100000"/>
              </a:lnSpc>
            </a:pPr>
            <a:r>
              <a:rPr lang="en-GB" sz="1600" b="1" dirty="0" smtClean="0"/>
              <a:t> </a:t>
            </a:r>
          </a:p>
          <a:p>
            <a:pPr marL="342900" indent="-342900">
              <a:buFont typeface="Wingdings" panose="05000000000000000000" pitchFamily="2" charset="2"/>
              <a:buChar char="§"/>
            </a:pPr>
            <a:r>
              <a:rPr lang="en-GB" sz="1600" dirty="0" smtClean="0"/>
              <a:t>Number of occupants 1 average yearly bill £311.80  so average per month £25.98 </a:t>
            </a:r>
          </a:p>
          <a:p>
            <a:pPr marL="342900" indent="-342900">
              <a:buFont typeface="Wingdings" panose="05000000000000000000" pitchFamily="2" charset="2"/>
              <a:buChar char="§"/>
            </a:pPr>
            <a:r>
              <a:rPr lang="en-GB" sz="1600" dirty="0" smtClean="0"/>
              <a:t>Number of occupants 2 average yearly bill £435.60 so average per month£36.30</a:t>
            </a:r>
          </a:p>
          <a:p>
            <a:pPr marL="342900" indent="-342900">
              <a:buFont typeface="Wingdings" panose="05000000000000000000" pitchFamily="2" charset="2"/>
              <a:buChar char="§"/>
            </a:pPr>
            <a:r>
              <a:rPr lang="en-GB" sz="1600" dirty="0" smtClean="0"/>
              <a:t>Number of occupants 3 average yearly bill £559.40 so average per </a:t>
            </a:r>
            <a:r>
              <a:rPr lang="en-GB" sz="1600" smtClean="0"/>
              <a:t>month £46.62 </a:t>
            </a:r>
            <a:endParaRPr lang="en-GB" sz="1600" dirty="0" smtClean="0"/>
          </a:p>
          <a:p>
            <a:pPr marL="1028700" lvl="1" indent="-342900">
              <a:buFont typeface="Wingdings" panose="05000000000000000000" pitchFamily="2" charset="2"/>
              <a:buChar char="Ø"/>
            </a:pPr>
            <a:endParaRPr lang="en-GB" sz="1600" dirty="0"/>
          </a:p>
        </p:txBody>
      </p:sp>
    </p:spTree>
    <p:extLst>
      <p:ext uri="{BB962C8B-B14F-4D97-AF65-F5344CB8AC3E}">
        <p14:creationId xmlns:p14="http://schemas.microsoft.com/office/powerpoint/2010/main" val="232699800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Struggling to pay-on line application</a:t>
            </a:r>
            <a:endParaRPr lang="en-GB" dirty="0"/>
          </a:p>
        </p:txBody>
      </p:sp>
      <p:sp>
        <p:nvSpPr>
          <p:cNvPr id="3" name="Content Placeholder 2"/>
          <p:cNvSpPr>
            <a:spLocks noGrp="1"/>
          </p:cNvSpPr>
          <p:nvPr>
            <p:ph sz="half" idx="1"/>
          </p:nvPr>
        </p:nvSpPr>
        <p:spPr/>
        <p:txBody>
          <a:bodyPr/>
          <a:lstStyle/>
          <a:p>
            <a:r>
              <a:rPr lang="en-GB" dirty="0" smtClean="0"/>
              <a:t>U.U Web</a:t>
            </a:r>
            <a:endParaRPr lang="en-GB" dirty="0"/>
          </a:p>
        </p:txBody>
      </p:sp>
      <p:sp>
        <p:nvSpPr>
          <p:cNvPr id="4" name="Content Placeholder 3"/>
          <p:cNvSpPr>
            <a:spLocks noGrp="1"/>
          </p:cNvSpPr>
          <p:nvPr>
            <p:ph sz="half" idx="10"/>
          </p:nvPr>
        </p:nvSpPr>
        <p:spPr/>
        <p:txBody>
          <a:bodyPr/>
          <a:lstStyle/>
          <a:p>
            <a:r>
              <a:rPr lang="en-GB" dirty="0" smtClean="0"/>
              <a:t>United Utilities have created an online call back form enabling customers to complete some basic details regarding their source of income and other personal details. Having completed this form the customer will receive a call back within 48 hours.  United Utilities staff will then help them get back on track with their payments.</a:t>
            </a:r>
          </a:p>
          <a:p>
            <a:r>
              <a:rPr lang="en-GB" dirty="0" smtClean="0"/>
              <a:t>This can be accessed at </a:t>
            </a:r>
            <a:r>
              <a:rPr lang="en-GB" dirty="0" smtClean="0">
                <a:hlinkClick r:id="rId2"/>
              </a:rPr>
              <a:t>https://www.unitedutilities.com/my-account/your-bill/difficulty-paying-your-bill/</a:t>
            </a:r>
            <a:endParaRPr lang="en-GB" dirty="0"/>
          </a:p>
          <a:p>
            <a:r>
              <a:rPr lang="en-GB" dirty="0" smtClean="0"/>
              <a:t>There are also forms on line for Back on Track, Help to Pay and </a:t>
            </a:r>
            <a:r>
              <a:rPr lang="en-GB" dirty="0" err="1" smtClean="0"/>
              <a:t>Watersure</a:t>
            </a:r>
            <a:r>
              <a:rPr lang="en-GB" dirty="0" smtClean="0"/>
              <a:t> although you will need to print these.</a:t>
            </a:r>
            <a:endParaRPr lang="en-GB" dirty="0"/>
          </a:p>
          <a:p>
            <a:r>
              <a:rPr lang="en-GB" dirty="0" smtClean="0"/>
              <a:t> </a:t>
            </a:r>
            <a:endParaRPr lang="en-GB" dirty="0"/>
          </a:p>
        </p:txBody>
      </p:sp>
    </p:spTree>
    <p:extLst>
      <p:ext uri="{BB962C8B-B14F-4D97-AF65-F5344CB8AC3E}">
        <p14:creationId xmlns:p14="http://schemas.microsoft.com/office/powerpoint/2010/main" val="36659378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3670" y="251692"/>
            <a:ext cx="11506200" cy="652084"/>
          </a:xfrm>
        </p:spPr>
        <p:txBody>
          <a:bodyPr/>
          <a:lstStyle/>
          <a:p>
            <a:r>
              <a:rPr lang="en-GB" dirty="0" smtClean="0"/>
              <a:t>Affordability Options</a:t>
            </a:r>
            <a:endParaRPr lang="en-GB" dirty="0"/>
          </a:p>
        </p:txBody>
      </p:sp>
      <p:graphicFrame>
        <p:nvGraphicFramePr>
          <p:cNvPr id="11" name="Content Placeholder 10"/>
          <p:cNvGraphicFramePr>
            <a:graphicFrameLocks noGrp="1"/>
          </p:cNvGraphicFramePr>
          <p:nvPr>
            <p:ph sz="half" idx="10"/>
            <p:extLst>
              <p:ext uri="{D42A27DB-BD31-4B8C-83A1-F6EECF244321}">
                <p14:modId xmlns:p14="http://schemas.microsoft.com/office/powerpoint/2010/main" val="1174006485"/>
              </p:ext>
            </p:extLst>
          </p:nvPr>
        </p:nvGraphicFramePr>
        <p:xfrm>
          <a:off x="170510" y="409866"/>
          <a:ext cx="11528124" cy="55426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p:cNvSpPr txBox="1"/>
          <p:nvPr/>
        </p:nvSpPr>
        <p:spPr>
          <a:xfrm>
            <a:off x="463670" y="2096831"/>
            <a:ext cx="3050368" cy="2031325"/>
          </a:xfrm>
          <a:prstGeom prst="rect">
            <a:avLst/>
          </a:prstGeom>
          <a:noFill/>
        </p:spPr>
        <p:txBody>
          <a:bodyPr wrap="square" rtlCol="0">
            <a:spAutoFit/>
          </a:bodyPr>
          <a:lstStyle/>
          <a:p>
            <a:pPr marL="285750" indent="-285750">
              <a:buFont typeface="Wingdings" panose="05000000000000000000" pitchFamily="2" charset="2"/>
              <a:buChar char="§"/>
            </a:pPr>
            <a:r>
              <a:rPr lang="en-GB" dirty="0" smtClean="0"/>
              <a:t>Back on Track</a:t>
            </a:r>
          </a:p>
          <a:p>
            <a:endParaRPr lang="en-GB" dirty="0" smtClean="0"/>
          </a:p>
          <a:p>
            <a:pPr marL="285750" indent="-285750">
              <a:buFont typeface="Wingdings" panose="05000000000000000000" pitchFamily="2" charset="2"/>
              <a:buChar char="§"/>
            </a:pPr>
            <a:r>
              <a:rPr lang="en-GB" dirty="0" smtClean="0"/>
              <a:t>Help To Pay Tariff</a:t>
            </a:r>
          </a:p>
          <a:p>
            <a:endParaRPr lang="en-GB" dirty="0" smtClean="0"/>
          </a:p>
          <a:p>
            <a:pPr marL="285750" indent="-285750">
              <a:buFont typeface="Wingdings" panose="05000000000000000000" pitchFamily="2" charset="2"/>
              <a:buChar char="§"/>
            </a:pPr>
            <a:r>
              <a:rPr lang="en-GB" dirty="0" smtClean="0"/>
              <a:t>Water Sure</a:t>
            </a:r>
          </a:p>
          <a:p>
            <a:endParaRPr lang="en-GB" dirty="0" smtClean="0"/>
          </a:p>
          <a:p>
            <a:pPr marL="285750" indent="-285750">
              <a:buFont typeface="Wingdings" panose="05000000000000000000" pitchFamily="2" charset="2"/>
              <a:buChar char="§"/>
            </a:pPr>
            <a:r>
              <a:rPr lang="en-GB" dirty="0" smtClean="0"/>
              <a:t>FMO – Have a meter fitted</a:t>
            </a:r>
            <a:endParaRPr lang="en-GB" dirty="0"/>
          </a:p>
        </p:txBody>
      </p:sp>
      <p:sp>
        <p:nvSpPr>
          <p:cNvPr id="4" name="TextBox 3"/>
          <p:cNvSpPr txBox="1"/>
          <p:nvPr/>
        </p:nvSpPr>
        <p:spPr>
          <a:xfrm>
            <a:off x="4432984" y="2096831"/>
            <a:ext cx="3003176" cy="1754326"/>
          </a:xfrm>
          <a:prstGeom prst="rect">
            <a:avLst/>
          </a:prstGeom>
          <a:noFill/>
        </p:spPr>
        <p:txBody>
          <a:bodyPr wrap="square" rtlCol="0">
            <a:spAutoFit/>
          </a:bodyPr>
          <a:lstStyle/>
          <a:p>
            <a:pPr marL="285750" indent="-285750">
              <a:buFont typeface="Wingdings" panose="05000000000000000000" pitchFamily="2" charset="2"/>
              <a:buChar char="§"/>
            </a:pPr>
            <a:r>
              <a:rPr lang="en-GB" dirty="0" smtClean="0"/>
              <a:t>Payment Match</a:t>
            </a:r>
          </a:p>
          <a:p>
            <a:endParaRPr lang="en-GB" dirty="0" smtClean="0"/>
          </a:p>
          <a:p>
            <a:pPr marL="285750" indent="-285750">
              <a:buFont typeface="Wingdings" panose="05000000000000000000" pitchFamily="2" charset="2"/>
              <a:buChar char="§"/>
            </a:pPr>
            <a:r>
              <a:rPr lang="en-GB" dirty="0" smtClean="0"/>
              <a:t>DWP (Direct deductions from Benefits</a:t>
            </a:r>
          </a:p>
          <a:p>
            <a:endParaRPr lang="en-GB" dirty="0" smtClean="0"/>
          </a:p>
          <a:p>
            <a:pPr marL="285750" indent="-285750">
              <a:buFont typeface="Wingdings" panose="05000000000000000000" pitchFamily="2" charset="2"/>
              <a:buChar char="§"/>
            </a:pPr>
            <a:r>
              <a:rPr lang="en-GB" dirty="0" smtClean="0"/>
              <a:t>Re Start </a:t>
            </a:r>
            <a:endParaRPr lang="en-GB" dirty="0"/>
          </a:p>
        </p:txBody>
      </p:sp>
      <p:sp>
        <p:nvSpPr>
          <p:cNvPr id="5" name="TextBox 4"/>
          <p:cNvSpPr txBox="1"/>
          <p:nvPr/>
        </p:nvSpPr>
        <p:spPr>
          <a:xfrm>
            <a:off x="8355106" y="2096831"/>
            <a:ext cx="3346590" cy="3139321"/>
          </a:xfrm>
          <a:prstGeom prst="rect">
            <a:avLst/>
          </a:prstGeom>
          <a:noFill/>
        </p:spPr>
        <p:txBody>
          <a:bodyPr wrap="square" rtlCol="0">
            <a:spAutoFit/>
          </a:bodyPr>
          <a:lstStyle/>
          <a:p>
            <a:pPr marL="285750" indent="-285750">
              <a:buFont typeface="Wingdings" panose="05000000000000000000" pitchFamily="2" charset="2"/>
              <a:buChar char="§"/>
            </a:pPr>
            <a:r>
              <a:rPr lang="en-GB" dirty="0" smtClean="0"/>
              <a:t>Only 1 Option from Lower Your Bill</a:t>
            </a:r>
          </a:p>
          <a:p>
            <a:endParaRPr lang="en-GB" dirty="0" smtClean="0"/>
          </a:p>
          <a:p>
            <a:pPr marL="285750" indent="-285750">
              <a:buFont typeface="Wingdings" panose="05000000000000000000" pitchFamily="2" charset="2"/>
              <a:buChar char="§"/>
            </a:pPr>
            <a:r>
              <a:rPr lang="en-GB" dirty="0" smtClean="0"/>
              <a:t>Could be 1 from Help Clear Your Arrears BUT all 3 potentially dependant on eligibility criteria</a:t>
            </a:r>
          </a:p>
          <a:p>
            <a:endParaRPr lang="en-GB" dirty="0" smtClean="0"/>
          </a:p>
          <a:p>
            <a:pPr marL="285750" indent="-285750">
              <a:buFont typeface="Wingdings" panose="05000000000000000000" pitchFamily="2" charset="2"/>
              <a:buChar char="§"/>
            </a:pPr>
            <a:r>
              <a:rPr lang="en-GB" dirty="0" smtClean="0"/>
              <a:t>Payment Plan Agreement required on all ”Help Clear Your Arrears”</a:t>
            </a:r>
            <a:endParaRPr lang="en-GB" dirty="0"/>
          </a:p>
        </p:txBody>
      </p:sp>
    </p:spTree>
    <p:extLst>
      <p:ext uri="{BB962C8B-B14F-4D97-AF65-F5344CB8AC3E}">
        <p14:creationId xmlns:p14="http://schemas.microsoft.com/office/powerpoint/2010/main" val="94685126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5701553" y="1828408"/>
            <a:ext cx="5665693" cy="4327106"/>
          </a:xfrm>
          <a:prstGeom prst="round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ounded Rectangle 4"/>
          <p:cNvSpPr/>
          <p:nvPr/>
        </p:nvSpPr>
        <p:spPr>
          <a:xfrm>
            <a:off x="295834" y="967246"/>
            <a:ext cx="11170022" cy="776994"/>
          </a:xfrm>
          <a:prstGeom prst="round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ounded Rectangle 5"/>
          <p:cNvSpPr/>
          <p:nvPr/>
        </p:nvSpPr>
        <p:spPr>
          <a:xfrm>
            <a:off x="295834" y="1828407"/>
            <a:ext cx="4150660" cy="4320685"/>
          </a:xfrm>
          <a:prstGeom prst="round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p:txBody>
          <a:bodyPr/>
          <a:lstStyle/>
          <a:p>
            <a:r>
              <a:rPr lang="en-GB" dirty="0" smtClean="0"/>
              <a:t>Priority Services</a:t>
            </a:r>
            <a:endParaRPr lang="en-GB" dirty="0"/>
          </a:p>
        </p:txBody>
      </p:sp>
      <p:sp>
        <p:nvSpPr>
          <p:cNvPr id="4" name="Content Placeholder 3"/>
          <p:cNvSpPr>
            <a:spLocks noGrp="1"/>
          </p:cNvSpPr>
          <p:nvPr>
            <p:ph sz="half" idx="10"/>
          </p:nvPr>
        </p:nvSpPr>
        <p:spPr>
          <a:xfrm>
            <a:off x="394446" y="1750661"/>
            <a:ext cx="4312026" cy="4398432"/>
          </a:xfrm>
        </p:spPr>
        <p:txBody>
          <a:bodyPr/>
          <a:lstStyle/>
          <a:p>
            <a:pPr>
              <a:lnSpc>
                <a:spcPct val="100000"/>
              </a:lnSpc>
              <a:spcBef>
                <a:spcPts val="0"/>
              </a:spcBef>
            </a:pPr>
            <a:endParaRPr lang="en-GB" altLang="en-US" sz="1800" b="1" dirty="0" smtClean="0">
              <a:solidFill>
                <a:srgbClr val="00A1DF"/>
              </a:solidFill>
              <a:ea typeface="+mj-ea"/>
              <a:cs typeface="+mj-cs"/>
            </a:endParaRPr>
          </a:p>
          <a:p>
            <a:pPr>
              <a:spcBef>
                <a:spcPts val="0"/>
              </a:spcBef>
              <a:spcAft>
                <a:spcPts val="600"/>
              </a:spcAft>
            </a:pPr>
            <a:r>
              <a:rPr lang="en-GB" altLang="en-US" sz="1600" b="1" dirty="0">
                <a:solidFill>
                  <a:srgbClr val="00A1DF"/>
                </a:solidFill>
                <a:ea typeface="+mj-ea"/>
                <a:cs typeface="+mj-cs"/>
              </a:rPr>
              <a:t>Meeting extra needs of </a:t>
            </a:r>
            <a:r>
              <a:rPr lang="en-GB" altLang="en-US" sz="1600" b="1" dirty="0" smtClean="0">
                <a:solidFill>
                  <a:srgbClr val="00A1DF"/>
                </a:solidFill>
                <a:ea typeface="+mj-ea"/>
                <a:cs typeface="+mj-cs"/>
              </a:rPr>
              <a:t>Customers </a:t>
            </a:r>
            <a:r>
              <a:rPr lang="en-GB" altLang="en-US" sz="1600" b="1" dirty="0">
                <a:solidFill>
                  <a:srgbClr val="00A1DF"/>
                </a:solidFill>
                <a:ea typeface="+mj-ea"/>
                <a:cs typeface="+mj-cs"/>
              </a:rPr>
              <a:t>with:</a:t>
            </a:r>
          </a:p>
          <a:p>
            <a:pPr marL="285750" indent="-285750">
              <a:spcBef>
                <a:spcPts val="0"/>
              </a:spcBef>
              <a:buFont typeface="Wingdings" panose="05000000000000000000" pitchFamily="2" charset="2"/>
              <a:buChar char="§"/>
            </a:pPr>
            <a:r>
              <a:rPr lang="en-GB" altLang="en-US" sz="1600" dirty="0" smtClean="0"/>
              <a:t>Physical Impairment</a:t>
            </a:r>
          </a:p>
          <a:p>
            <a:pPr marL="285750" indent="-285750">
              <a:spcBef>
                <a:spcPts val="0"/>
              </a:spcBef>
              <a:buFont typeface="Wingdings" panose="05000000000000000000" pitchFamily="2" charset="2"/>
              <a:buChar char="§"/>
            </a:pPr>
            <a:r>
              <a:rPr lang="en-GB" altLang="en-US" sz="1600" dirty="0" smtClean="0"/>
              <a:t>Mental Health Issues</a:t>
            </a:r>
          </a:p>
          <a:p>
            <a:pPr marL="285750" indent="-285750">
              <a:spcBef>
                <a:spcPts val="0"/>
              </a:spcBef>
              <a:buFont typeface="Wingdings" panose="05000000000000000000" pitchFamily="2" charset="2"/>
              <a:buChar char="§"/>
            </a:pPr>
            <a:r>
              <a:rPr lang="en-GB" altLang="en-US" sz="1600" dirty="0" smtClean="0"/>
              <a:t>Language/Learning Difficulties</a:t>
            </a:r>
          </a:p>
          <a:p>
            <a:pPr marL="285750" indent="-285750">
              <a:spcBef>
                <a:spcPts val="0"/>
              </a:spcBef>
              <a:buFont typeface="Wingdings" panose="05000000000000000000" pitchFamily="2" charset="2"/>
              <a:buChar char="§"/>
            </a:pPr>
            <a:r>
              <a:rPr lang="en-GB" altLang="en-US" sz="1600" dirty="0" smtClean="0"/>
              <a:t>Financial Difficulties</a:t>
            </a:r>
          </a:p>
          <a:p>
            <a:pPr marL="285750" indent="-285750">
              <a:spcBef>
                <a:spcPts val="0"/>
              </a:spcBef>
              <a:buFont typeface="Wingdings" panose="05000000000000000000" pitchFamily="2" charset="2"/>
              <a:buChar char="§"/>
            </a:pPr>
            <a:r>
              <a:rPr lang="en-GB" altLang="en-US" sz="1600" dirty="0" smtClean="0"/>
              <a:t>Life Events</a:t>
            </a:r>
            <a:endParaRPr lang="en-GB" altLang="en-US" dirty="0" smtClean="0"/>
          </a:p>
          <a:p>
            <a:pPr marL="342900" indent="-342900">
              <a:buFont typeface="Arial" panose="020B0604020202020204" pitchFamily="34" charset="0"/>
              <a:buChar char="•"/>
            </a:pPr>
            <a:endParaRPr lang="en-GB" altLang="en-US" dirty="0"/>
          </a:p>
        </p:txBody>
      </p:sp>
      <p:sp>
        <p:nvSpPr>
          <p:cNvPr id="3" name="TextBox 2"/>
          <p:cNvSpPr txBox="1"/>
          <p:nvPr/>
        </p:nvSpPr>
        <p:spPr>
          <a:xfrm>
            <a:off x="394445" y="1057835"/>
            <a:ext cx="10972801" cy="523220"/>
          </a:xfrm>
          <a:prstGeom prst="rect">
            <a:avLst/>
          </a:prstGeom>
          <a:noFill/>
        </p:spPr>
        <p:txBody>
          <a:bodyPr wrap="square" rtlCol="0">
            <a:spAutoFit/>
          </a:bodyPr>
          <a:lstStyle/>
          <a:p>
            <a:r>
              <a:rPr lang="en-GB" sz="1400" dirty="0" smtClean="0"/>
              <a:t>Priority </a:t>
            </a:r>
            <a:r>
              <a:rPr lang="en-GB" sz="1400" dirty="0"/>
              <a:t>Services </a:t>
            </a:r>
            <a:r>
              <a:rPr lang="en-GB" sz="1400" dirty="0" smtClean="0"/>
              <a:t>is </a:t>
            </a:r>
            <a:r>
              <a:rPr lang="en-GB" sz="1400" dirty="0"/>
              <a:t>free and registering allows </a:t>
            </a:r>
            <a:r>
              <a:rPr lang="en-GB" sz="1400" dirty="0" smtClean="0"/>
              <a:t>United Utilities </a:t>
            </a:r>
            <a:r>
              <a:rPr lang="en-GB" sz="1400" dirty="0"/>
              <a:t>to help C</a:t>
            </a:r>
            <a:r>
              <a:rPr lang="en-GB" sz="1400" dirty="0" smtClean="0"/>
              <a:t>ustomers </a:t>
            </a:r>
            <a:r>
              <a:rPr lang="en-GB" sz="1400" dirty="0"/>
              <a:t>who would benefit the most from additional support and respond quickly to their particular </a:t>
            </a:r>
            <a:r>
              <a:rPr lang="en-GB" sz="1400" dirty="0" smtClean="0"/>
              <a:t>needs. </a:t>
            </a:r>
            <a:endParaRPr lang="en-GB" sz="1400" dirty="0"/>
          </a:p>
        </p:txBody>
      </p:sp>
      <p:sp>
        <p:nvSpPr>
          <p:cNvPr id="7" name="Content Placeholder 3"/>
          <p:cNvSpPr>
            <a:spLocks noGrp="1"/>
          </p:cNvSpPr>
          <p:nvPr>
            <p:ph sz="half" idx="10"/>
          </p:nvPr>
        </p:nvSpPr>
        <p:spPr>
          <a:xfrm>
            <a:off x="6167717" y="1750661"/>
            <a:ext cx="4634753" cy="4398432"/>
          </a:xfrm>
        </p:spPr>
        <p:txBody>
          <a:bodyPr/>
          <a:lstStyle/>
          <a:p>
            <a:pPr>
              <a:lnSpc>
                <a:spcPct val="100000"/>
              </a:lnSpc>
              <a:spcBef>
                <a:spcPts val="0"/>
              </a:spcBef>
            </a:pPr>
            <a:endParaRPr lang="en-GB" altLang="en-US" sz="1800" b="1" dirty="0" smtClean="0">
              <a:solidFill>
                <a:srgbClr val="00A1DF"/>
              </a:solidFill>
              <a:ea typeface="+mj-ea"/>
              <a:cs typeface="+mj-cs"/>
            </a:endParaRPr>
          </a:p>
          <a:p>
            <a:pPr>
              <a:spcBef>
                <a:spcPts val="0"/>
              </a:spcBef>
              <a:spcAft>
                <a:spcPts val="600"/>
              </a:spcAft>
            </a:pPr>
            <a:r>
              <a:rPr lang="en-GB" altLang="en-US" sz="1600" b="1" dirty="0">
                <a:solidFill>
                  <a:srgbClr val="00A1DF"/>
                </a:solidFill>
                <a:ea typeface="+mj-ea"/>
                <a:cs typeface="+mj-cs"/>
              </a:rPr>
              <a:t>Offerings Include</a:t>
            </a:r>
          </a:p>
          <a:p>
            <a:pPr marL="285750" indent="-285750">
              <a:spcBef>
                <a:spcPts val="0"/>
              </a:spcBef>
              <a:buFont typeface="Wingdings" panose="05000000000000000000" pitchFamily="2" charset="2"/>
              <a:buChar char="§"/>
            </a:pPr>
            <a:r>
              <a:rPr lang="en-GB" altLang="en-US" sz="1600" dirty="0" smtClean="0"/>
              <a:t>Dedicated team on hand to help</a:t>
            </a:r>
          </a:p>
          <a:p>
            <a:pPr marL="285750" indent="-285750">
              <a:lnSpc>
                <a:spcPct val="100000"/>
              </a:lnSpc>
              <a:spcBef>
                <a:spcPts val="600"/>
              </a:spcBef>
              <a:buFont typeface="Wingdings" panose="05000000000000000000" pitchFamily="2" charset="2"/>
              <a:buChar char="§"/>
            </a:pPr>
            <a:r>
              <a:rPr lang="en-GB" altLang="en-US" sz="1600" dirty="0" smtClean="0"/>
              <a:t>Nominee Scheme to speak on Customers behalf</a:t>
            </a:r>
          </a:p>
          <a:p>
            <a:pPr marL="285750" indent="-285750">
              <a:lnSpc>
                <a:spcPct val="100000"/>
              </a:lnSpc>
              <a:spcBef>
                <a:spcPts val="600"/>
              </a:spcBef>
              <a:buFont typeface="Wingdings" panose="05000000000000000000" pitchFamily="2" charset="2"/>
              <a:buChar char="§"/>
            </a:pPr>
            <a:r>
              <a:rPr lang="en-GB" altLang="en-US" sz="1600" dirty="0" smtClean="0"/>
              <a:t>Struggling to pay your bill:</a:t>
            </a:r>
          </a:p>
          <a:p>
            <a:pPr marL="971550" lvl="1" indent="-285750">
              <a:lnSpc>
                <a:spcPct val="100000"/>
              </a:lnSpc>
              <a:spcBef>
                <a:spcPts val="0"/>
              </a:spcBef>
              <a:buFont typeface="Wingdings" panose="05000000000000000000" pitchFamily="2" charset="2"/>
              <a:buChar char="Ø"/>
            </a:pPr>
            <a:r>
              <a:rPr lang="en-GB" altLang="en-US" sz="1600" dirty="0" smtClean="0"/>
              <a:t>Tariffs to lower bills</a:t>
            </a:r>
          </a:p>
          <a:p>
            <a:pPr marL="971550" lvl="1" indent="-285750">
              <a:lnSpc>
                <a:spcPct val="100000"/>
              </a:lnSpc>
              <a:spcBef>
                <a:spcPts val="0"/>
              </a:spcBef>
              <a:buFont typeface="Wingdings" panose="05000000000000000000" pitchFamily="2" charset="2"/>
              <a:buChar char="Ø"/>
            </a:pPr>
            <a:r>
              <a:rPr lang="en-GB" altLang="en-US" sz="1600" dirty="0" smtClean="0"/>
              <a:t>Schemes to support clearing arrears</a:t>
            </a:r>
          </a:p>
          <a:p>
            <a:pPr marL="285750" indent="-285750">
              <a:lnSpc>
                <a:spcPct val="100000"/>
              </a:lnSpc>
              <a:spcBef>
                <a:spcPts val="600"/>
              </a:spcBef>
              <a:buFont typeface="Wingdings" panose="05000000000000000000" pitchFamily="2" charset="2"/>
              <a:buChar char="§"/>
            </a:pPr>
            <a:r>
              <a:rPr lang="en-GB" altLang="en-US" sz="1600" dirty="0" smtClean="0"/>
              <a:t>Priority Services – your water supply</a:t>
            </a:r>
          </a:p>
          <a:p>
            <a:pPr marL="971550" lvl="1" indent="-285750">
              <a:lnSpc>
                <a:spcPct val="100000"/>
              </a:lnSpc>
              <a:spcBef>
                <a:spcPts val="0"/>
              </a:spcBef>
              <a:buFont typeface="Wingdings" panose="05000000000000000000" pitchFamily="2" charset="2"/>
              <a:buChar char="Ø"/>
            </a:pPr>
            <a:r>
              <a:rPr lang="en-GB" altLang="en-US" sz="1600" dirty="0" smtClean="0"/>
              <a:t>Notice of interruptions water supply</a:t>
            </a:r>
          </a:p>
          <a:p>
            <a:pPr marL="971550" lvl="1" indent="-285750">
              <a:lnSpc>
                <a:spcPct val="100000"/>
              </a:lnSpc>
              <a:spcBef>
                <a:spcPts val="0"/>
              </a:spcBef>
              <a:buFont typeface="Wingdings" panose="05000000000000000000" pitchFamily="2" charset="2"/>
              <a:buChar char="Ø"/>
            </a:pPr>
            <a:r>
              <a:rPr lang="en-GB" altLang="en-US" sz="1600" dirty="0" smtClean="0"/>
              <a:t>Alternative water supplies</a:t>
            </a:r>
          </a:p>
          <a:p>
            <a:pPr marL="971550" lvl="1" indent="-285750">
              <a:lnSpc>
                <a:spcPct val="100000"/>
              </a:lnSpc>
              <a:spcBef>
                <a:spcPts val="0"/>
              </a:spcBef>
              <a:buFont typeface="Wingdings" panose="05000000000000000000" pitchFamily="2" charset="2"/>
              <a:buChar char="Ø"/>
            </a:pPr>
            <a:r>
              <a:rPr lang="en-GB" altLang="en-US" sz="1600" dirty="0" smtClean="0"/>
              <a:t>Support for dialysis patients</a:t>
            </a:r>
          </a:p>
          <a:p>
            <a:pPr marL="971550" lvl="1" indent="-285750">
              <a:lnSpc>
                <a:spcPct val="100000"/>
              </a:lnSpc>
              <a:spcBef>
                <a:spcPts val="0"/>
              </a:spcBef>
              <a:buFont typeface="Wingdings" panose="05000000000000000000" pitchFamily="2" charset="2"/>
              <a:buChar char="Ø"/>
            </a:pPr>
            <a:r>
              <a:rPr lang="en-GB" altLang="en-US" sz="1600" dirty="0" smtClean="0"/>
              <a:t>Flooding support if required</a:t>
            </a:r>
          </a:p>
          <a:p>
            <a:pPr marL="971550" lvl="1" indent="-285750">
              <a:lnSpc>
                <a:spcPct val="100000"/>
              </a:lnSpc>
              <a:spcBef>
                <a:spcPts val="0"/>
              </a:spcBef>
              <a:buFont typeface="Wingdings" panose="05000000000000000000" pitchFamily="2" charset="2"/>
              <a:buChar char="Ø"/>
            </a:pPr>
            <a:r>
              <a:rPr lang="en-GB" altLang="en-US" sz="1600" dirty="0" smtClean="0"/>
              <a:t>Help reading your meter/location of meter</a:t>
            </a:r>
          </a:p>
          <a:p>
            <a:pPr lvl="1" indent="0">
              <a:spcBef>
                <a:spcPts val="0"/>
              </a:spcBef>
              <a:spcAft>
                <a:spcPts val="600"/>
              </a:spcAft>
              <a:buNone/>
            </a:pPr>
            <a:endParaRPr lang="en-GB" altLang="en-US" sz="1600" dirty="0" smtClean="0"/>
          </a:p>
          <a:p>
            <a:endParaRPr lang="en-GB" altLang="en-US" dirty="0"/>
          </a:p>
        </p:txBody>
      </p:sp>
      <p:sp>
        <p:nvSpPr>
          <p:cNvPr id="8" name="Right Arrow 7"/>
          <p:cNvSpPr/>
          <p:nvPr/>
        </p:nvSpPr>
        <p:spPr>
          <a:xfrm>
            <a:off x="4102100" y="2976281"/>
            <a:ext cx="1981200" cy="1138518"/>
          </a:xfrm>
          <a:prstGeom prst="rightArrow">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94760969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511355" y="1047589"/>
            <a:ext cx="11170022" cy="4112899"/>
          </a:xfrm>
          <a:prstGeom prst="round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p:cNvSpPr>
            <a:spLocks noGrp="1"/>
          </p:cNvSpPr>
          <p:nvPr>
            <p:ph type="title"/>
          </p:nvPr>
        </p:nvSpPr>
        <p:spPr/>
        <p:txBody>
          <a:bodyPr/>
          <a:lstStyle/>
          <a:p>
            <a:r>
              <a:rPr lang="en-GB" dirty="0" smtClean="0"/>
              <a:t>Priority Services </a:t>
            </a:r>
            <a:r>
              <a:rPr lang="en-GB" sz="3600" dirty="0" smtClean="0"/>
              <a:t>cont’d</a:t>
            </a:r>
            <a:r>
              <a:rPr lang="en-GB" dirty="0" smtClean="0"/>
              <a:t> </a:t>
            </a:r>
            <a:endParaRPr lang="en-GB" dirty="0"/>
          </a:p>
        </p:txBody>
      </p:sp>
      <p:sp>
        <p:nvSpPr>
          <p:cNvPr id="4" name="Content Placeholder 3"/>
          <p:cNvSpPr>
            <a:spLocks noGrp="1"/>
          </p:cNvSpPr>
          <p:nvPr>
            <p:ph sz="half" idx="10"/>
          </p:nvPr>
        </p:nvSpPr>
        <p:spPr>
          <a:xfrm>
            <a:off x="698740" y="1129553"/>
            <a:ext cx="11102196" cy="4356847"/>
          </a:xfrm>
        </p:spPr>
        <p:txBody>
          <a:bodyPr/>
          <a:lstStyle/>
          <a:p>
            <a:pPr>
              <a:lnSpc>
                <a:spcPct val="100000"/>
              </a:lnSpc>
            </a:pPr>
            <a:r>
              <a:rPr lang="en-GB" sz="1400" dirty="0" smtClean="0"/>
              <a:t>       </a:t>
            </a:r>
          </a:p>
          <a:p>
            <a:pPr>
              <a:lnSpc>
                <a:spcPct val="100000"/>
              </a:lnSpc>
            </a:pPr>
            <a:r>
              <a:rPr lang="en-GB" sz="1600" dirty="0" smtClean="0"/>
              <a:t>For help with registration call 0345 072 6093/Text Phone 18001</a:t>
            </a:r>
          </a:p>
          <a:p>
            <a:pPr>
              <a:lnSpc>
                <a:spcPct val="100000"/>
              </a:lnSpc>
            </a:pPr>
            <a:endParaRPr lang="en-GB" sz="1600" dirty="0"/>
          </a:p>
          <a:p>
            <a:pPr>
              <a:lnSpc>
                <a:spcPct val="100000"/>
              </a:lnSpc>
            </a:pPr>
            <a:r>
              <a:rPr lang="en-GB" sz="1600" dirty="0" smtClean="0"/>
              <a:t>Visit Unitedutilities.com/priority services and complete the online form or request a leaflet and complete the application form and post to us at United Utilities</a:t>
            </a:r>
          </a:p>
          <a:p>
            <a:pPr>
              <a:lnSpc>
                <a:spcPct val="100000"/>
              </a:lnSpc>
            </a:pPr>
            <a:r>
              <a:rPr lang="en-GB" sz="1600" dirty="0" err="1" smtClean="0"/>
              <a:t>P.O.Box</a:t>
            </a:r>
            <a:r>
              <a:rPr lang="en-GB" sz="1600" dirty="0" smtClean="0"/>
              <a:t> 459</a:t>
            </a:r>
          </a:p>
          <a:p>
            <a:pPr>
              <a:lnSpc>
                <a:spcPct val="100000"/>
              </a:lnSpc>
            </a:pPr>
            <a:r>
              <a:rPr lang="en-GB" sz="1600" dirty="0" smtClean="0"/>
              <a:t>Warrington</a:t>
            </a:r>
          </a:p>
          <a:p>
            <a:pPr>
              <a:lnSpc>
                <a:spcPct val="100000"/>
              </a:lnSpc>
            </a:pPr>
            <a:r>
              <a:rPr lang="en-GB" sz="1600" dirty="0" smtClean="0"/>
              <a:t>WA55 1EA</a:t>
            </a:r>
          </a:p>
          <a:p>
            <a:pPr>
              <a:lnSpc>
                <a:spcPct val="100000"/>
              </a:lnSpc>
            </a:pPr>
            <a:endParaRPr lang="en-GB" sz="1600" dirty="0"/>
          </a:p>
          <a:p>
            <a:pPr>
              <a:lnSpc>
                <a:spcPct val="100000"/>
              </a:lnSpc>
            </a:pPr>
            <a:r>
              <a:rPr lang="en-GB" sz="1600" dirty="0" smtClean="0"/>
              <a:t>A MAILBOX HAS BEEN CREATED FOR EXTERNAL PRIORITY SERVICE QUERIES BUT PLEASE NOTE THIS IS NOT FOR CUSTOMERS</a:t>
            </a:r>
          </a:p>
          <a:p>
            <a:pPr>
              <a:lnSpc>
                <a:spcPct val="100000"/>
              </a:lnSpc>
            </a:pPr>
            <a:r>
              <a:rPr lang="en-GB" sz="1600" dirty="0" smtClean="0"/>
              <a:t>priorityservices@uuplc.co.uk</a:t>
            </a:r>
            <a:endParaRPr lang="en-GB" sz="1600" dirty="0"/>
          </a:p>
        </p:txBody>
      </p:sp>
    </p:spTree>
    <p:extLst>
      <p:ext uri="{BB962C8B-B14F-4D97-AF65-F5344CB8AC3E}">
        <p14:creationId xmlns:p14="http://schemas.microsoft.com/office/powerpoint/2010/main" val="98251076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295834" y="967246"/>
            <a:ext cx="11170022" cy="776994"/>
          </a:xfrm>
          <a:prstGeom prst="round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Rounded Rectangle 5"/>
          <p:cNvSpPr/>
          <p:nvPr/>
        </p:nvSpPr>
        <p:spPr>
          <a:xfrm>
            <a:off x="295834" y="1828408"/>
            <a:ext cx="11170022" cy="4027836"/>
          </a:xfrm>
          <a:prstGeom prst="round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p:cNvSpPr>
            <a:spLocks noGrp="1"/>
          </p:cNvSpPr>
          <p:nvPr>
            <p:ph type="title"/>
          </p:nvPr>
        </p:nvSpPr>
        <p:spPr/>
        <p:txBody>
          <a:bodyPr/>
          <a:lstStyle/>
          <a:p>
            <a:r>
              <a:rPr lang="en-GB" dirty="0" smtClean="0"/>
              <a:t>RE-Start - Trust Eligibility </a:t>
            </a:r>
            <a:endParaRPr lang="en-GB" dirty="0"/>
          </a:p>
        </p:txBody>
      </p:sp>
      <p:sp>
        <p:nvSpPr>
          <p:cNvPr id="4" name="Content Placeholder 3"/>
          <p:cNvSpPr>
            <a:spLocks noGrp="1"/>
          </p:cNvSpPr>
          <p:nvPr>
            <p:ph sz="half" idx="10"/>
          </p:nvPr>
        </p:nvSpPr>
        <p:spPr>
          <a:xfrm>
            <a:off x="394445" y="1750661"/>
            <a:ext cx="11506200" cy="4398432"/>
          </a:xfrm>
        </p:spPr>
        <p:txBody>
          <a:bodyPr/>
          <a:lstStyle/>
          <a:p>
            <a:pPr>
              <a:lnSpc>
                <a:spcPct val="100000"/>
              </a:lnSpc>
              <a:spcBef>
                <a:spcPts val="0"/>
              </a:spcBef>
            </a:pPr>
            <a:endParaRPr lang="en-GB" altLang="en-US" sz="1800" b="1" dirty="0" smtClean="0">
              <a:solidFill>
                <a:srgbClr val="00A1DF"/>
              </a:solidFill>
              <a:ea typeface="+mj-ea"/>
              <a:cs typeface="+mj-cs"/>
            </a:endParaRPr>
          </a:p>
          <a:p>
            <a:pPr>
              <a:lnSpc>
                <a:spcPct val="100000"/>
              </a:lnSpc>
              <a:spcBef>
                <a:spcPts val="0"/>
              </a:spcBef>
            </a:pPr>
            <a:r>
              <a:rPr lang="en-GB" altLang="en-US" sz="1800" b="1" dirty="0" smtClean="0">
                <a:solidFill>
                  <a:srgbClr val="00A1DF"/>
                </a:solidFill>
                <a:ea typeface="+mj-ea"/>
                <a:cs typeface="+mj-cs"/>
              </a:rPr>
              <a:t>Summary</a:t>
            </a:r>
          </a:p>
          <a:p>
            <a:pPr marL="342900" indent="-342900">
              <a:buFont typeface="Wingdings" panose="05000000000000000000" pitchFamily="2" charset="2"/>
              <a:buChar char="§"/>
            </a:pPr>
            <a:r>
              <a:rPr lang="en-GB" altLang="en-US" sz="1600" dirty="0" smtClean="0"/>
              <a:t>Independent Body funded by United Utilities and handled by Auriga</a:t>
            </a:r>
          </a:p>
          <a:p>
            <a:pPr marL="342900" indent="-342900">
              <a:buFont typeface="Wingdings" panose="05000000000000000000" pitchFamily="2" charset="2"/>
              <a:buChar char="§"/>
            </a:pPr>
            <a:r>
              <a:rPr lang="en-GB" altLang="en-US" sz="1600" dirty="0" smtClean="0"/>
              <a:t>Aim to help people get fresh start and clear or reduce water debt to relieve distress caused by financial hardship</a:t>
            </a:r>
          </a:p>
          <a:p>
            <a:pPr marL="285750" indent="-285750">
              <a:buFont typeface="Wingdings" panose="05000000000000000000" pitchFamily="2" charset="2"/>
              <a:buChar char="§"/>
            </a:pPr>
            <a:r>
              <a:rPr lang="en-GB" altLang="en-US" sz="1600" dirty="0" smtClean="0"/>
              <a:t>Can  only have 1 Trust Grant in any 2 year period, if refused can apply again in 6 months if circumstance's change</a:t>
            </a:r>
          </a:p>
          <a:p>
            <a:pPr marL="285750" indent="-285750">
              <a:buFont typeface="Wingdings" panose="05000000000000000000" pitchFamily="2" charset="2"/>
              <a:buChar char="§"/>
            </a:pPr>
            <a:r>
              <a:rPr lang="en-GB" altLang="en-US" sz="1600" dirty="0" smtClean="0"/>
              <a:t>Looks for changes in circumstances as triggers for eligibility e.g. serious Illness, bereavement , job loss, relationship split</a:t>
            </a:r>
          </a:p>
          <a:p>
            <a:pPr marL="342900" indent="-342900">
              <a:buFont typeface="Wingdings" panose="05000000000000000000" pitchFamily="2" charset="2"/>
              <a:buChar char="§"/>
            </a:pPr>
            <a:r>
              <a:rPr lang="en-GB" altLang="en-US" sz="1600" dirty="0" smtClean="0"/>
              <a:t>Aims to give Customer a fresh start so probably not suitable for Customers in a large multi debt situation</a:t>
            </a:r>
          </a:p>
          <a:p>
            <a:pPr marL="342900" indent="-342900">
              <a:buFont typeface="Wingdings" panose="05000000000000000000" pitchFamily="2" charset="2"/>
              <a:buChar char="§"/>
            </a:pPr>
            <a:r>
              <a:rPr lang="en-GB" altLang="en-US" sz="1600" dirty="0" smtClean="0"/>
              <a:t>Average size of Grant is approx. £900</a:t>
            </a:r>
          </a:p>
          <a:p>
            <a:pPr marL="342900" indent="-342900">
              <a:buFont typeface="Wingdings" panose="05000000000000000000" pitchFamily="2" charset="2"/>
              <a:buChar char="§"/>
            </a:pPr>
            <a:r>
              <a:rPr lang="en-GB" altLang="en-US" sz="1600" dirty="0" smtClean="0"/>
              <a:t>Opportunity for white goods too ( but need to be a U.U customer for at least 12 months) </a:t>
            </a:r>
          </a:p>
          <a:p>
            <a:pPr marL="342900" indent="-342900">
              <a:buFont typeface="Arial" panose="020B0604020202020204" pitchFamily="34" charset="0"/>
              <a:buChar char="•"/>
            </a:pPr>
            <a:endParaRPr lang="en-GB" altLang="en-US" dirty="0" smtClean="0"/>
          </a:p>
          <a:p>
            <a:pPr marL="342900" indent="-342900">
              <a:buFont typeface="Arial" panose="020B0604020202020204" pitchFamily="34" charset="0"/>
              <a:buChar char="•"/>
            </a:pPr>
            <a:endParaRPr lang="en-GB" altLang="en-US" dirty="0"/>
          </a:p>
        </p:txBody>
      </p:sp>
      <p:sp>
        <p:nvSpPr>
          <p:cNvPr id="3" name="TextBox 2"/>
          <p:cNvSpPr txBox="1"/>
          <p:nvPr/>
        </p:nvSpPr>
        <p:spPr>
          <a:xfrm>
            <a:off x="394445" y="1057835"/>
            <a:ext cx="10972801" cy="523220"/>
          </a:xfrm>
          <a:prstGeom prst="rect">
            <a:avLst/>
          </a:prstGeom>
          <a:noFill/>
        </p:spPr>
        <p:txBody>
          <a:bodyPr wrap="square" rtlCol="0">
            <a:spAutoFit/>
          </a:bodyPr>
          <a:lstStyle/>
          <a:p>
            <a:r>
              <a:rPr lang="en-GB" sz="1400" dirty="0"/>
              <a:t>The Trust Fund, which is not part of United Utilities and is managed by I</a:t>
            </a:r>
            <a:r>
              <a:rPr lang="en-GB" sz="1400" dirty="0" smtClean="0"/>
              <a:t>ndependent Trustees</a:t>
            </a:r>
            <a:r>
              <a:rPr lang="en-GB" sz="1400" dirty="0"/>
              <a:t>, is there to help our </a:t>
            </a:r>
            <a:r>
              <a:rPr lang="en-GB" sz="1400" dirty="0" smtClean="0"/>
              <a:t>Customers </a:t>
            </a:r>
            <a:r>
              <a:rPr lang="en-GB" sz="1400" dirty="0"/>
              <a:t>with genuine financial </a:t>
            </a:r>
            <a:r>
              <a:rPr lang="en-GB" sz="1400" dirty="0" smtClean="0"/>
              <a:t>difficulties. </a:t>
            </a:r>
            <a:r>
              <a:rPr lang="en-GB" sz="1400" dirty="0"/>
              <a:t>The aim of the fund is to help people and where possible get them back on track financially by providing a grant towards their </a:t>
            </a:r>
            <a:r>
              <a:rPr lang="en-GB" sz="1400" dirty="0" smtClean="0"/>
              <a:t>debt.</a:t>
            </a:r>
            <a:endParaRPr lang="en-GB" sz="1400" dirty="0"/>
          </a:p>
        </p:txBody>
      </p:sp>
    </p:spTree>
    <p:extLst>
      <p:ext uri="{BB962C8B-B14F-4D97-AF65-F5344CB8AC3E}">
        <p14:creationId xmlns:p14="http://schemas.microsoft.com/office/powerpoint/2010/main" val="85924434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330200" y="1038963"/>
            <a:ext cx="11170022" cy="4112899"/>
          </a:xfrm>
          <a:prstGeom prst="round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p:cNvSpPr>
            <a:spLocks noGrp="1"/>
          </p:cNvSpPr>
          <p:nvPr>
            <p:ph type="title"/>
          </p:nvPr>
        </p:nvSpPr>
        <p:spPr/>
        <p:txBody>
          <a:bodyPr/>
          <a:lstStyle/>
          <a:p>
            <a:r>
              <a:rPr lang="en-GB" dirty="0" smtClean="0"/>
              <a:t>Extra Information </a:t>
            </a:r>
            <a:endParaRPr lang="en-GB" dirty="0"/>
          </a:p>
        </p:txBody>
      </p:sp>
      <p:sp>
        <p:nvSpPr>
          <p:cNvPr id="4" name="Content Placeholder 3"/>
          <p:cNvSpPr>
            <a:spLocks noGrp="1"/>
          </p:cNvSpPr>
          <p:nvPr>
            <p:ph sz="half" idx="10"/>
          </p:nvPr>
        </p:nvSpPr>
        <p:spPr>
          <a:xfrm>
            <a:off x="397106" y="1129552"/>
            <a:ext cx="11291685" cy="4943444"/>
          </a:xfrm>
        </p:spPr>
        <p:txBody>
          <a:bodyPr/>
          <a:lstStyle/>
          <a:p>
            <a:r>
              <a:rPr lang="en-GB" sz="1400" dirty="0" smtClean="0"/>
              <a:t>                  </a:t>
            </a:r>
            <a:r>
              <a:rPr lang="en-GB" sz="1400" u="sng" dirty="0">
                <a:hlinkClick r:id="rId2"/>
              </a:rPr>
              <a:t>https://www.unitedutilities.com/services/your-bill/difficulty-paying-your-bill/</a:t>
            </a:r>
            <a:r>
              <a:rPr lang="en-GB" sz="1400" dirty="0" smtClean="0"/>
              <a:t>         </a:t>
            </a:r>
            <a:endParaRPr lang="en-GB" sz="1600" u="sng" dirty="0" smtClean="0"/>
          </a:p>
          <a:p>
            <a:r>
              <a:rPr lang="en-GB" sz="1600" dirty="0" smtClean="0"/>
              <a:t>Please visit our </a:t>
            </a:r>
            <a:r>
              <a:rPr lang="en-GB" sz="1600" dirty="0" smtClean="0">
                <a:hlinkClick r:id="rId2"/>
              </a:rPr>
              <a:t>website </a:t>
            </a:r>
            <a:r>
              <a:rPr lang="en-GB" sz="1600" dirty="0" smtClean="0"/>
              <a:t>for full details about how we can help</a:t>
            </a:r>
          </a:p>
          <a:p>
            <a:pPr>
              <a:lnSpc>
                <a:spcPct val="100000"/>
              </a:lnSpc>
            </a:pPr>
            <a:r>
              <a:rPr lang="en-GB" sz="1600" dirty="0" smtClean="0"/>
              <a:t>Payment Match (previously Arrears Allowance)</a:t>
            </a:r>
          </a:p>
          <a:p>
            <a:pPr>
              <a:lnSpc>
                <a:spcPct val="100000"/>
              </a:lnSpc>
            </a:pPr>
            <a:r>
              <a:rPr lang="en-GB" sz="1600" dirty="0" smtClean="0"/>
              <a:t>Restart  (previously Trust Fund)</a:t>
            </a:r>
          </a:p>
          <a:p>
            <a:pPr>
              <a:lnSpc>
                <a:spcPct val="100000"/>
              </a:lnSpc>
            </a:pPr>
            <a:r>
              <a:rPr lang="en-GB" sz="1600" dirty="0" smtClean="0"/>
              <a:t>Water Direct</a:t>
            </a:r>
          </a:p>
          <a:p>
            <a:pPr>
              <a:lnSpc>
                <a:spcPct val="100000"/>
              </a:lnSpc>
            </a:pPr>
            <a:r>
              <a:rPr lang="en-GB" sz="1600" dirty="0" err="1" smtClean="0"/>
              <a:t>Watersure</a:t>
            </a:r>
            <a:endParaRPr lang="en-GB" sz="1600" dirty="0" smtClean="0"/>
          </a:p>
          <a:p>
            <a:pPr>
              <a:lnSpc>
                <a:spcPct val="100000"/>
              </a:lnSpc>
            </a:pPr>
            <a:r>
              <a:rPr lang="en-GB" sz="1600" dirty="0" smtClean="0"/>
              <a:t>Back on Track (previously Support Tariff)</a:t>
            </a:r>
          </a:p>
          <a:p>
            <a:pPr>
              <a:lnSpc>
                <a:spcPct val="100000"/>
              </a:lnSpc>
            </a:pPr>
            <a:r>
              <a:rPr lang="en-GB" sz="1600" dirty="0" smtClean="0"/>
              <a:t>Help to pay</a:t>
            </a:r>
          </a:p>
          <a:p>
            <a:pPr>
              <a:lnSpc>
                <a:spcPct val="100000"/>
              </a:lnSpc>
            </a:pPr>
            <a:r>
              <a:rPr lang="en-GB" sz="1600" dirty="0" smtClean="0"/>
              <a:t>At the bottom of this page are details for support from </a:t>
            </a:r>
            <a:r>
              <a:rPr lang="en-GB" sz="1600" dirty="0" err="1" smtClean="0"/>
              <a:t>Payplan</a:t>
            </a:r>
            <a:r>
              <a:rPr lang="en-GB" sz="1600" dirty="0" smtClean="0"/>
              <a:t>, </a:t>
            </a:r>
            <a:r>
              <a:rPr lang="en-GB" sz="1600" dirty="0" err="1" smtClean="0"/>
              <a:t>Stepchange</a:t>
            </a:r>
            <a:r>
              <a:rPr lang="en-GB" sz="1600" dirty="0" smtClean="0"/>
              <a:t> &amp; National Debt Line </a:t>
            </a:r>
          </a:p>
          <a:p>
            <a:pPr>
              <a:lnSpc>
                <a:spcPct val="100000"/>
              </a:lnSpc>
            </a:pPr>
            <a:endParaRPr lang="en-GB" sz="1400" dirty="0" smtClean="0"/>
          </a:p>
        </p:txBody>
      </p:sp>
    </p:spTree>
    <p:extLst>
      <p:ext uri="{BB962C8B-B14F-4D97-AF65-F5344CB8AC3E}">
        <p14:creationId xmlns:p14="http://schemas.microsoft.com/office/powerpoint/2010/main" val="32894320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330200" y="1038963"/>
            <a:ext cx="11170022" cy="4112899"/>
          </a:xfrm>
          <a:prstGeom prst="round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p:cNvSpPr>
            <a:spLocks noGrp="1"/>
          </p:cNvSpPr>
          <p:nvPr>
            <p:ph type="title"/>
          </p:nvPr>
        </p:nvSpPr>
        <p:spPr/>
        <p:txBody>
          <a:bodyPr/>
          <a:lstStyle/>
          <a:p>
            <a:r>
              <a:rPr lang="en-GB" dirty="0" smtClean="0"/>
              <a:t>Outreach Manager –Carole Quinn </a:t>
            </a:r>
            <a:endParaRPr lang="en-GB" dirty="0"/>
          </a:p>
        </p:txBody>
      </p:sp>
      <p:sp>
        <p:nvSpPr>
          <p:cNvPr id="4" name="Content Placeholder 3"/>
          <p:cNvSpPr>
            <a:spLocks noGrp="1"/>
          </p:cNvSpPr>
          <p:nvPr>
            <p:ph sz="half" idx="10"/>
          </p:nvPr>
        </p:nvSpPr>
        <p:spPr>
          <a:xfrm>
            <a:off x="397107" y="1129553"/>
            <a:ext cx="4054123" cy="4699748"/>
          </a:xfrm>
        </p:spPr>
        <p:txBody>
          <a:bodyPr/>
          <a:lstStyle/>
          <a:p>
            <a:pPr>
              <a:lnSpc>
                <a:spcPct val="100000"/>
              </a:lnSpc>
            </a:pPr>
            <a:r>
              <a:rPr lang="en-GB" sz="1400" dirty="0" smtClean="0"/>
              <a:t>                    </a:t>
            </a:r>
          </a:p>
          <a:p>
            <a:pPr>
              <a:lnSpc>
                <a:spcPct val="100000"/>
              </a:lnSpc>
            </a:pPr>
            <a:r>
              <a:rPr lang="en-GB" sz="1400" dirty="0" smtClean="0"/>
              <a:t>Carole.quinn@uuplc.co.uk       ( not for customers)</a:t>
            </a:r>
          </a:p>
          <a:p>
            <a:pPr>
              <a:lnSpc>
                <a:spcPct val="100000"/>
              </a:lnSpc>
            </a:pPr>
            <a:r>
              <a:rPr lang="en-GB" sz="1400" dirty="0" smtClean="0"/>
              <a:t>Mobile 07767298434</a:t>
            </a:r>
          </a:p>
          <a:p>
            <a:pPr>
              <a:lnSpc>
                <a:spcPct val="100000"/>
              </a:lnSpc>
            </a:pPr>
            <a:r>
              <a:rPr lang="en-GB" sz="1400" dirty="0" smtClean="0"/>
              <a:t>Landline 01925 429020</a:t>
            </a:r>
          </a:p>
          <a:p>
            <a:pPr>
              <a:lnSpc>
                <a:spcPct val="100000"/>
              </a:lnSpc>
            </a:pPr>
            <a:r>
              <a:rPr lang="en-GB" sz="1400" dirty="0" smtClean="0"/>
              <a:t>ADDRESS</a:t>
            </a:r>
          </a:p>
          <a:p>
            <a:pPr>
              <a:lnSpc>
                <a:spcPct val="100000"/>
              </a:lnSpc>
            </a:pPr>
            <a:r>
              <a:rPr lang="en-GB" sz="1400" dirty="0" smtClean="0"/>
              <a:t>Lingley Mere Business Park</a:t>
            </a:r>
          </a:p>
          <a:p>
            <a:pPr>
              <a:lnSpc>
                <a:spcPct val="100000"/>
              </a:lnSpc>
            </a:pPr>
            <a:r>
              <a:rPr lang="en-GB" sz="1400" dirty="0" smtClean="0"/>
              <a:t>P. O. Box 457</a:t>
            </a:r>
          </a:p>
          <a:p>
            <a:pPr>
              <a:lnSpc>
                <a:spcPct val="100000"/>
              </a:lnSpc>
            </a:pPr>
            <a:r>
              <a:rPr lang="en-GB" sz="1400" dirty="0" smtClean="0"/>
              <a:t>Lingley Green Avenue</a:t>
            </a:r>
          </a:p>
          <a:p>
            <a:pPr>
              <a:lnSpc>
                <a:spcPct val="100000"/>
              </a:lnSpc>
            </a:pPr>
            <a:r>
              <a:rPr lang="en-GB" sz="1400" dirty="0" smtClean="0"/>
              <a:t>Great Sankey</a:t>
            </a:r>
          </a:p>
          <a:p>
            <a:pPr>
              <a:lnSpc>
                <a:spcPct val="100000"/>
              </a:lnSpc>
            </a:pPr>
            <a:r>
              <a:rPr lang="en-GB" sz="1400" dirty="0" smtClean="0"/>
              <a:t>Warrington</a:t>
            </a:r>
          </a:p>
          <a:p>
            <a:pPr>
              <a:lnSpc>
                <a:spcPct val="100000"/>
              </a:lnSpc>
            </a:pPr>
            <a:r>
              <a:rPr lang="en-GB" sz="1400" dirty="0" smtClean="0"/>
              <a:t>WA5 3LP                                                    </a:t>
            </a:r>
          </a:p>
        </p:txBody>
      </p:sp>
    </p:spTree>
    <p:extLst>
      <p:ext uri="{BB962C8B-B14F-4D97-AF65-F5344CB8AC3E}">
        <p14:creationId xmlns:p14="http://schemas.microsoft.com/office/powerpoint/2010/main" val="16426122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295834" y="967246"/>
            <a:ext cx="11170022" cy="776994"/>
          </a:xfrm>
          <a:prstGeom prst="round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Rounded Rectangle 5"/>
          <p:cNvSpPr/>
          <p:nvPr/>
        </p:nvSpPr>
        <p:spPr>
          <a:xfrm>
            <a:off x="295834" y="1828408"/>
            <a:ext cx="11170022" cy="4027836"/>
          </a:xfrm>
          <a:prstGeom prst="round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p:cNvSpPr>
            <a:spLocks noGrp="1"/>
          </p:cNvSpPr>
          <p:nvPr>
            <p:ph type="title"/>
          </p:nvPr>
        </p:nvSpPr>
        <p:spPr/>
        <p:txBody>
          <a:bodyPr/>
          <a:lstStyle/>
          <a:p>
            <a:r>
              <a:rPr lang="en-GB" dirty="0" smtClean="0"/>
              <a:t>RE Start -Trust Eligibility </a:t>
            </a:r>
            <a:endParaRPr lang="en-GB" dirty="0"/>
          </a:p>
        </p:txBody>
      </p:sp>
      <p:sp>
        <p:nvSpPr>
          <p:cNvPr id="4" name="Content Placeholder 3"/>
          <p:cNvSpPr>
            <a:spLocks noGrp="1"/>
          </p:cNvSpPr>
          <p:nvPr>
            <p:ph sz="half" idx="10"/>
          </p:nvPr>
        </p:nvSpPr>
        <p:spPr>
          <a:xfrm>
            <a:off x="394445" y="1750661"/>
            <a:ext cx="11506200" cy="4398432"/>
          </a:xfrm>
        </p:spPr>
        <p:txBody>
          <a:bodyPr/>
          <a:lstStyle/>
          <a:p>
            <a:pPr>
              <a:lnSpc>
                <a:spcPct val="100000"/>
              </a:lnSpc>
              <a:spcBef>
                <a:spcPts val="0"/>
              </a:spcBef>
            </a:pPr>
            <a:endParaRPr lang="en-GB" altLang="en-US" sz="1800" b="1" dirty="0" smtClean="0">
              <a:solidFill>
                <a:srgbClr val="00A1DF"/>
              </a:solidFill>
              <a:ea typeface="+mj-ea"/>
              <a:cs typeface="+mj-cs"/>
            </a:endParaRPr>
          </a:p>
          <a:p>
            <a:pPr>
              <a:lnSpc>
                <a:spcPct val="100000"/>
              </a:lnSpc>
              <a:spcBef>
                <a:spcPts val="0"/>
              </a:spcBef>
            </a:pPr>
            <a:r>
              <a:rPr lang="en-GB" altLang="en-US" sz="1800" b="1" dirty="0" smtClean="0">
                <a:solidFill>
                  <a:srgbClr val="00A1DF"/>
                </a:solidFill>
                <a:ea typeface="+mj-ea"/>
                <a:cs typeface="+mj-cs"/>
              </a:rPr>
              <a:t>Summary</a:t>
            </a:r>
          </a:p>
          <a:p>
            <a:pPr marL="342900" indent="-342900">
              <a:lnSpc>
                <a:spcPct val="100000"/>
              </a:lnSpc>
              <a:buFont typeface="Arial" panose="020B0604020202020204" pitchFamily="34" charset="0"/>
              <a:buChar char="•"/>
            </a:pPr>
            <a:r>
              <a:rPr lang="en-GB" altLang="en-US" dirty="0" smtClean="0"/>
              <a:t>Applications can be submitted to The Trust </a:t>
            </a:r>
          </a:p>
          <a:p>
            <a:pPr marL="342900" indent="-342900">
              <a:buFont typeface="Arial" panose="020B0604020202020204" pitchFamily="34" charset="0"/>
              <a:buChar char="•"/>
            </a:pPr>
            <a:r>
              <a:rPr lang="en-GB" altLang="en-US" dirty="0" smtClean="0"/>
              <a:t>United Utilities Trust Fund</a:t>
            </a:r>
          </a:p>
          <a:p>
            <a:pPr marL="342900" indent="-342900">
              <a:lnSpc>
                <a:spcPct val="100000"/>
              </a:lnSpc>
              <a:buFont typeface="Arial" panose="020B0604020202020204" pitchFamily="34" charset="0"/>
              <a:buChar char="•"/>
            </a:pPr>
            <a:r>
              <a:rPr lang="en-GB" altLang="en-US" dirty="0" smtClean="0"/>
              <a:t>FREEPOST RLYY- JHEJ-XCXC</a:t>
            </a:r>
          </a:p>
          <a:p>
            <a:pPr marL="342900" indent="-342900">
              <a:lnSpc>
                <a:spcPct val="100000"/>
              </a:lnSpc>
              <a:buFont typeface="Arial" panose="020B0604020202020204" pitchFamily="34" charset="0"/>
              <a:buChar char="•"/>
            </a:pPr>
            <a:r>
              <a:rPr lang="en-GB" altLang="en-US" dirty="0" smtClean="0"/>
              <a:t>Sutton Coldfield</a:t>
            </a:r>
          </a:p>
          <a:p>
            <a:pPr marL="342900" indent="-342900">
              <a:lnSpc>
                <a:spcPct val="100000"/>
              </a:lnSpc>
              <a:buFont typeface="Arial" panose="020B0604020202020204" pitchFamily="34" charset="0"/>
              <a:buChar char="•"/>
            </a:pPr>
            <a:r>
              <a:rPr lang="en-GB" altLang="en-US" dirty="0" smtClean="0"/>
              <a:t>B73 9DF</a:t>
            </a:r>
          </a:p>
          <a:p>
            <a:pPr marL="342900" indent="-342900">
              <a:buFont typeface="Arial" panose="020B0604020202020204" pitchFamily="34" charset="0"/>
              <a:buChar char="•"/>
            </a:pPr>
            <a:r>
              <a:rPr lang="en-GB" altLang="en-US" dirty="0" smtClean="0"/>
              <a:t>An application form can be downloaded from </a:t>
            </a:r>
            <a:r>
              <a:rPr lang="en-GB" altLang="en-US" dirty="0" smtClean="0">
                <a:hlinkClick r:id="rId2"/>
              </a:rPr>
              <a:t>www.uutf.org.uk</a:t>
            </a:r>
            <a:endParaRPr lang="en-GB" altLang="en-US" dirty="0" smtClean="0"/>
          </a:p>
          <a:p>
            <a:pPr marL="342900" indent="-342900">
              <a:buFont typeface="Arial" panose="020B0604020202020204" pitchFamily="34" charset="0"/>
              <a:buChar char="•"/>
            </a:pPr>
            <a:r>
              <a:rPr lang="en-GB" altLang="en-US" dirty="0" smtClean="0"/>
              <a:t>Contact can be made direct with  United Utilities Trust on </a:t>
            </a:r>
            <a:r>
              <a:rPr lang="en-GB" b="1" dirty="0"/>
              <a:t>0300 790 6172</a:t>
            </a:r>
            <a:r>
              <a:rPr lang="en-GB" dirty="0"/>
              <a:t> </a:t>
            </a:r>
            <a:r>
              <a:rPr lang="en-GB" dirty="0" smtClean="0"/>
              <a:t>(local rate)</a:t>
            </a:r>
            <a:endParaRPr lang="en-GB" altLang="en-US" dirty="0"/>
          </a:p>
        </p:txBody>
      </p:sp>
      <p:sp>
        <p:nvSpPr>
          <p:cNvPr id="3" name="TextBox 2"/>
          <p:cNvSpPr txBox="1"/>
          <p:nvPr/>
        </p:nvSpPr>
        <p:spPr>
          <a:xfrm>
            <a:off x="394445" y="1057835"/>
            <a:ext cx="10972801" cy="523220"/>
          </a:xfrm>
          <a:prstGeom prst="rect">
            <a:avLst/>
          </a:prstGeom>
          <a:noFill/>
        </p:spPr>
        <p:txBody>
          <a:bodyPr wrap="square" rtlCol="0">
            <a:spAutoFit/>
          </a:bodyPr>
          <a:lstStyle/>
          <a:p>
            <a:r>
              <a:rPr lang="en-GB" sz="2800" dirty="0" smtClean="0"/>
              <a:t>Applying for a Trust Grant </a:t>
            </a:r>
            <a:endParaRPr lang="en-GB" sz="2800" dirty="0"/>
          </a:p>
        </p:txBody>
      </p:sp>
    </p:spTree>
    <p:extLst>
      <p:ext uri="{BB962C8B-B14F-4D97-AF65-F5344CB8AC3E}">
        <p14:creationId xmlns:p14="http://schemas.microsoft.com/office/powerpoint/2010/main" val="7237124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177713" y="1026933"/>
            <a:ext cx="5874869" cy="5002306"/>
          </a:xfrm>
          <a:prstGeom prst="roundRect">
            <a:avLst/>
          </a:prstGeom>
          <a:solidFill>
            <a:schemeClr val="accent1">
              <a:alpha val="4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p:cNvSpPr>
            <a:spLocks noGrp="1"/>
          </p:cNvSpPr>
          <p:nvPr>
            <p:ph type="title"/>
          </p:nvPr>
        </p:nvSpPr>
        <p:spPr/>
        <p:txBody>
          <a:bodyPr/>
          <a:lstStyle/>
          <a:p>
            <a:r>
              <a:rPr lang="en-GB" dirty="0" smtClean="0"/>
              <a:t>BACK ON TRACK (Support Tariff) </a:t>
            </a:r>
            <a:endParaRPr lang="en-GB" dirty="0"/>
          </a:p>
        </p:txBody>
      </p:sp>
      <p:sp>
        <p:nvSpPr>
          <p:cNvPr id="5" name="Content Placeholder 3"/>
          <p:cNvSpPr>
            <a:spLocks noGrp="1"/>
          </p:cNvSpPr>
          <p:nvPr>
            <p:ph sz="half" idx="10"/>
          </p:nvPr>
        </p:nvSpPr>
        <p:spPr>
          <a:xfrm>
            <a:off x="177800" y="1982557"/>
            <a:ext cx="10543988" cy="1061319"/>
          </a:xfrm>
        </p:spPr>
        <p:txBody>
          <a:bodyPr/>
          <a:lstStyle/>
          <a:p>
            <a:pPr>
              <a:lnSpc>
                <a:spcPct val="100000"/>
              </a:lnSpc>
              <a:spcBef>
                <a:spcPts val="0"/>
              </a:spcBef>
            </a:pPr>
            <a:r>
              <a:rPr lang="en-GB" sz="1600" b="1" dirty="0" smtClean="0"/>
              <a:t>Eligibility Criteria</a:t>
            </a:r>
          </a:p>
          <a:p>
            <a:pPr marL="285750" indent="-285750">
              <a:lnSpc>
                <a:spcPct val="100000"/>
              </a:lnSpc>
              <a:buFont typeface="Wingdings" panose="05000000000000000000" pitchFamily="2" charset="2"/>
              <a:buChar char="§"/>
            </a:pPr>
            <a:r>
              <a:rPr lang="en-GB" sz="1600" dirty="0" smtClean="0"/>
              <a:t>Arrears</a:t>
            </a:r>
          </a:p>
          <a:p>
            <a:pPr marL="971550" lvl="1" indent="-285750">
              <a:lnSpc>
                <a:spcPct val="100000"/>
              </a:lnSpc>
              <a:buFont typeface="Wingdings" panose="05000000000000000000" pitchFamily="2" charset="2"/>
              <a:buChar char="Ø"/>
            </a:pPr>
            <a:r>
              <a:rPr lang="en-GB" sz="1600" dirty="0" smtClean="0"/>
              <a:t>Must have Prior Year Debt £50 or more</a:t>
            </a:r>
          </a:p>
        </p:txBody>
      </p:sp>
      <p:sp>
        <p:nvSpPr>
          <p:cNvPr id="6" name="Content Placeholder 3"/>
          <p:cNvSpPr>
            <a:spLocks noGrp="1"/>
          </p:cNvSpPr>
          <p:nvPr>
            <p:ph sz="half" idx="10"/>
          </p:nvPr>
        </p:nvSpPr>
        <p:spPr>
          <a:xfrm>
            <a:off x="177800" y="3652119"/>
            <a:ext cx="10543988" cy="1061319"/>
          </a:xfrm>
        </p:spPr>
        <p:txBody>
          <a:bodyPr/>
          <a:lstStyle/>
          <a:p>
            <a:pPr marL="285750" indent="-285750">
              <a:lnSpc>
                <a:spcPct val="100000"/>
              </a:lnSpc>
              <a:buFont typeface="Wingdings" panose="05000000000000000000" pitchFamily="2" charset="2"/>
              <a:buChar char="§"/>
            </a:pPr>
            <a:r>
              <a:rPr lang="en-GB" sz="1600" dirty="0" smtClean="0"/>
              <a:t>In Receipt of one of the following Benefits:</a:t>
            </a:r>
          </a:p>
          <a:p>
            <a:pPr marL="971550" lvl="1" indent="-285750">
              <a:lnSpc>
                <a:spcPct val="100000"/>
              </a:lnSpc>
              <a:buFont typeface="Wingdings" panose="05000000000000000000" pitchFamily="2" charset="2"/>
              <a:buChar char="Ø"/>
            </a:pPr>
            <a:r>
              <a:rPr lang="en-GB" sz="1600" dirty="0" smtClean="0"/>
              <a:t>IS = Income Support</a:t>
            </a:r>
          </a:p>
          <a:p>
            <a:pPr marL="971550" lvl="1" indent="-285750">
              <a:lnSpc>
                <a:spcPct val="100000"/>
              </a:lnSpc>
              <a:buFont typeface="Wingdings" panose="05000000000000000000" pitchFamily="2" charset="2"/>
              <a:buChar char="Ø"/>
            </a:pPr>
            <a:r>
              <a:rPr lang="en-GB" sz="1600" dirty="0" smtClean="0"/>
              <a:t>JSA = Job Seekers Allowance</a:t>
            </a:r>
          </a:p>
          <a:p>
            <a:pPr marL="971550" lvl="1" indent="-285750">
              <a:lnSpc>
                <a:spcPct val="100000"/>
              </a:lnSpc>
              <a:buFont typeface="Wingdings" panose="05000000000000000000" pitchFamily="2" charset="2"/>
              <a:buChar char="Ø"/>
            </a:pPr>
            <a:r>
              <a:rPr lang="en-GB" sz="1600" dirty="0" smtClean="0"/>
              <a:t>ESA = Employment Support Allowance</a:t>
            </a:r>
          </a:p>
          <a:p>
            <a:pPr marL="971550" lvl="1" indent="-285750">
              <a:lnSpc>
                <a:spcPct val="100000"/>
              </a:lnSpc>
              <a:buFont typeface="Wingdings" panose="05000000000000000000" pitchFamily="2" charset="2"/>
              <a:buChar char="Ø"/>
            </a:pPr>
            <a:r>
              <a:rPr lang="en-GB" sz="1600" dirty="0" smtClean="0"/>
              <a:t>UC = Universal Credit</a:t>
            </a:r>
          </a:p>
          <a:p>
            <a:pPr marL="971550" lvl="1" indent="-285750">
              <a:lnSpc>
                <a:spcPct val="100000"/>
              </a:lnSpc>
              <a:buFont typeface="Wingdings" panose="05000000000000000000" pitchFamily="2" charset="2"/>
              <a:buChar char="Ø"/>
            </a:pPr>
            <a:r>
              <a:rPr lang="en-GB" sz="1600" dirty="0" smtClean="0"/>
              <a:t>PC = Pension Credit</a:t>
            </a:r>
          </a:p>
          <a:p>
            <a:pPr marL="971550" lvl="1" indent="-285750">
              <a:lnSpc>
                <a:spcPct val="100000"/>
              </a:lnSpc>
              <a:buFont typeface="Wingdings" panose="05000000000000000000" pitchFamily="2" charset="2"/>
              <a:buChar char="Ø"/>
            </a:pPr>
            <a:r>
              <a:rPr lang="en-GB" sz="1600" dirty="0" smtClean="0"/>
              <a:t>Housing Benefit,  or Working Tax Credit</a:t>
            </a:r>
          </a:p>
          <a:p>
            <a:pPr marL="971550" lvl="1" indent="-285750">
              <a:lnSpc>
                <a:spcPct val="100000"/>
              </a:lnSpc>
              <a:buFont typeface="Wingdings" panose="05000000000000000000" pitchFamily="2" charset="2"/>
              <a:buChar char="Ø"/>
            </a:pPr>
            <a:endParaRPr lang="en-GB" sz="1600" dirty="0" smtClean="0"/>
          </a:p>
        </p:txBody>
      </p:sp>
      <p:sp>
        <p:nvSpPr>
          <p:cNvPr id="11" name="Rounded Rectangle 10"/>
          <p:cNvSpPr/>
          <p:nvPr/>
        </p:nvSpPr>
        <p:spPr>
          <a:xfrm>
            <a:off x="6073748" y="983093"/>
            <a:ext cx="5962261" cy="5002306"/>
          </a:xfrm>
          <a:prstGeom prst="roundRect">
            <a:avLst/>
          </a:prstGeom>
          <a:solidFill>
            <a:schemeClr val="accent1">
              <a:alpha val="4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smtClean="0"/>
          </a:p>
          <a:p>
            <a:pPr algn="ctr"/>
            <a:endParaRPr lang="en-GB" dirty="0"/>
          </a:p>
          <a:p>
            <a:pPr algn="ctr"/>
            <a:endParaRPr lang="en-GB" dirty="0" smtClean="0"/>
          </a:p>
          <a:p>
            <a:pPr algn="ctr"/>
            <a:endParaRPr lang="en-GB" dirty="0"/>
          </a:p>
          <a:p>
            <a:pPr algn="ctr"/>
            <a:endParaRPr lang="en-GB" dirty="0" smtClean="0"/>
          </a:p>
          <a:p>
            <a:pPr algn="ctr"/>
            <a:endParaRPr lang="en-GB" dirty="0"/>
          </a:p>
          <a:p>
            <a:pPr algn="ctr"/>
            <a:endParaRPr lang="en-GB" dirty="0" smtClean="0"/>
          </a:p>
          <a:p>
            <a:pPr algn="ctr"/>
            <a:endParaRPr lang="en-GB" dirty="0"/>
          </a:p>
          <a:p>
            <a:pPr algn="ctr"/>
            <a:endParaRPr lang="en-GB" dirty="0" smtClean="0"/>
          </a:p>
          <a:p>
            <a:pPr algn="ctr"/>
            <a:endParaRPr lang="en-GB" dirty="0"/>
          </a:p>
          <a:p>
            <a:pPr algn="ctr"/>
            <a:endParaRPr lang="en-GB" dirty="0" smtClean="0"/>
          </a:p>
          <a:p>
            <a:pPr algn="ctr"/>
            <a:endParaRPr lang="en-GB" dirty="0"/>
          </a:p>
          <a:p>
            <a:pPr algn="ctr"/>
            <a:endParaRPr lang="en-GB" dirty="0" smtClean="0"/>
          </a:p>
          <a:p>
            <a:pPr algn="ctr"/>
            <a:endParaRPr lang="en-GB" dirty="0"/>
          </a:p>
          <a:p>
            <a:pPr algn="ctr"/>
            <a:endParaRPr lang="en-GB" dirty="0" smtClean="0"/>
          </a:p>
          <a:p>
            <a:pPr algn="ctr"/>
            <a:endParaRPr lang="en-GB" dirty="0"/>
          </a:p>
        </p:txBody>
      </p:sp>
      <p:sp>
        <p:nvSpPr>
          <p:cNvPr id="12" name="Content Placeholder 3"/>
          <p:cNvSpPr>
            <a:spLocks noGrp="1"/>
          </p:cNvSpPr>
          <p:nvPr>
            <p:ph sz="half" idx="10"/>
          </p:nvPr>
        </p:nvSpPr>
        <p:spPr>
          <a:xfrm>
            <a:off x="2233704" y="1072280"/>
            <a:ext cx="1710767" cy="358590"/>
          </a:xfrm>
        </p:spPr>
        <p:txBody>
          <a:bodyPr/>
          <a:lstStyle/>
          <a:p>
            <a:pPr>
              <a:lnSpc>
                <a:spcPct val="100000"/>
              </a:lnSpc>
              <a:spcBef>
                <a:spcPts val="0"/>
              </a:spcBef>
            </a:pPr>
            <a:r>
              <a:rPr lang="en-GB" sz="1800" b="1" dirty="0">
                <a:solidFill>
                  <a:srgbClr val="00A1DF"/>
                </a:solidFill>
                <a:ea typeface="+mj-ea"/>
                <a:cs typeface="+mj-cs"/>
              </a:rPr>
              <a:t>Support Tariff </a:t>
            </a:r>
          </a:p>
        </p:txBody>
      </p:sp>
      <p:sp>
        <p:nvSpPr>
          <p:cNvPr id="13" name="Content Placeholder 3"/>
          <p:cNvSpPr>
            <a:spLocks noGrp="1"/>
          </p:cNvSpPr>
          <p:nvPr>
            <p:ph sz="half" idx="10"/>
          </p:nvPr>
        </p:nvSpPr>
        <p:spPr>
          <a:xfrm>
            <a:off x="7560527" y="1094075"/>
            <a:ext cx="2776653" cy="634363"/>
          </a:xfrm>
        </p:spPr>
        <p:txBody>
          <a:bodyPr/>
          <a:lstStyle/>
          <a:p>
            <a:pPr>
              <a:lnSpc>
                <a:spcPct val="100000"/>
              </a:lnSpc>
              <a:spcBef>
                <a:spcPts val="0"/>
              </a:spcBef>
            </a:pPr>
            <a:r>
              <a:rPr lang="en-GB" sz="1800" b="1" dirty="0" smtClean="0">
                <a:solidFill>
                  <a:srgbClr val="00A1DF"/>
                </a:solidFill>
                <a:ea typeface="+mj-ea"/>
                <a:cs typeface="+mj-cs"/>
              </a:rPr>
              <a:t>Support Tariff  cont’d </a:t>
            </a:r>
            <a:endParaRPr lang="en-GB" sz="1800" b="1" dirty="0">
              <a:solidFill>
                <a:srgbClr val="00A1DF"/>
              </a:solidFill>
              <a:ea typeface="+mj-ea"/>
              <a:cs typeface="+mj-cs"/>
            </a:endParaRPr>
          </a:p>
        </p:txBody>
      </p:sp>
      <p:sp>
        <p:nvSpPr>
          <p:cNvPr id="14" name="Content Placeholder 3"/>
          <p:cNvSpPr>
            <a:spLocks noGrp="1"/>
          </p:cNvSpPr>
          <p:nvPr>
            <p:ph sz="half" idx="10"/>
          </p:nvPr>
        </p:nvSpPr>
        <p:spPr>
          <a:xfrm>
            <a:off x="6325139" y="2001816"/>
            <a:ext cx="4572000" cy="1061319"/>
          </a:xfrm>
        </p:spPr>
        <p:txBody>
          <a:bodyPr/>
          <a:lstStyle/>
          <a:p>
            <a:pPr>
              <a:lnSpc>
                <a:spcPct val="100000"/>
              </a:lnSpc>
              <a:spcBef>
                <a:spcPts val="0"/>
              </a:spcBef>
            </a:pPr>
            <a:r>
              <a:rPr lang="en-GB" sz="1600" dirty="0" smtClean="0"/>
              <a:t>Customers will be placed on 1 of 6 bandings</a:t>
            </a:r>
            <a:endParaRPr lang="en-GB" sz="1600" dirty="0"/>
          </a:p>
        </p:txBody>
      </p:sp>
      <p:sp>
        <p:nvSpPr>
          <p:cNvPr id="15" name="Content Placeholder 3"/>
          <p:cNvSpPr>
            <a:spLocks noGrp="1"/>
          </p:cNvSpPr>
          <p:nvPr>
            <p:ph sz="half" idx="10"/>
          </p:nvPr>
        </p:nvSpPr>
        <p:spPr>
          <a:xfrm>
            <a:off x="6099717" y="2974785"/>
            <a:ext cx="10674924" cy="2165927"/>
          </a:xfrm>
        </p:spPr>
        <p:txBody>
          <a:bodyPr/>
          <a:lstStyle/>
          <a:p>
            <a:pPr marL="971550" lvl="1" indent="-285750">
              <a:lnSpc>
                <a:spcPct val="100000"/>
              </a:lnSpc>
              <a:buFont typeface="Wingdings" panose="05000000000000000000" pitchFamily="2" charset="2"/>
              <a:buChar char="Ø"/>
            </a:pPr>
            <a:r>
              <a:rPr lang="en-GB" sz="1600" dirty="0" smtClean="0"/>
              <a:t>Band 1 £120.00  2018/19 (£120 19/20)</a:t>
            </a:r>
          </a:p>
          <a:p>
            <a:pPr marL="971550" lvl="1" indent="-285750">
              <a:lnSpc>
                <a:spcPct val="100000"/>
              </a:lnSpc>
              <a:buFont typeface="Wingdings" panose="05000000000000000000" pitchFamily="2" charset="2"/>
              <a:buChar char="Ø"/>
            </a:pPr>
            <a:r>
              <a:rPr lang="en-GB" sz="1600" dirty="0" smtClean="0"/>
              <a:t>Band 2 £192.00  2018/19  (£198 19/20)</a:t>
            </a:r>
          </a:p>
          <a:p>
            <a:pPr marL="971550" lvl="1" indent="-285750">
              <a:lnSpc>
                <a:spcPct val="100000"/>
              </a:lnSpc>
              <a:buFont typeface="Wingdings" panose="05000000000000000000" pitchFamily="2" charset="2"/>
              <a:buChar char="Ø"/>
            </a:pPr>
            <a:r>
              <a:rPr lang="en-GB" sz="1600" dirty="0" smtClean="0"/>
              <a:t>Band 3 £270.00  2018/19  (£258 19/20)</a:t>
            </a:r>
          </a:p>
          <a:p>
            <a:pPr marL="971550" lvl="1" indent="-285750">
              <a:lnSpc>
                <a:spcPct val="100000"/>
              </a:lnSpc>
              <a:buFont typeface="Wingdings" panose="05000000000000000000" pitchFamily="2" charset="2"/>
              <a:buChar char="Ø"/>
            </a:pPr>
            <a:r>
              <a:rPr lang="en-GB" sz="1600" dirty="0" smtClean="0"/>
              <a:t>Band 4 £354.00  2018/19  (£348 19/20)</a:t>
            </a:r>
          </a:p>
          <a:p>
            <a:pPr marL="971550" lvl="1" indent="-285750">
              <a:lnSpc>
                <a:spcPct val="100000"/>
              </a:lnSpc>
              <a:buFont typeface="Wingdings" panose="05000000000000000000" pitchFamily="2" charset="2"/>
              <a:buChar char="Ø"/>
            </a:pPr>
            <a:r>
              <a:rPr lang="en-GB" sz="1600" dirty="0" smtClean="0"/>
              <a:t>Band 5 £420.00  2018/19  (£396 19/20)</a:t>
            </a:r>
          </a:p>
          <a:p>
            <a:pPr marL="971550" lvl="1" indent="-285750">
              <a:lnSpc>
                <a:spcPct val="100000"/>
              </a:lnSpc>
              <a:buFont typeface="Wingdings" panose="05000000000000000000" pitchFamily="2" charset="2"/>
              <a:buChar char="Ø"/>
            </a:pPr>
            <a:r>
              <a:rPr lang="en-GB" sz="1600" dirty="0" smtClean="0"/>
              <a:t>Band 6 £474.00  2018/19  (£480 19/20)</a:t>
            </a:r>
            <a:endParaRPr lang="en-GB" sz="1600" dirty="0"/>
          </a:p>
          <a:p>
            <a:pPr marL="971550" lvl="1" indent="-285750">
              <a:lnSpc>
                <a:spcPct val="100000"/>
              </a:lnSpc>
              <a:buFont typeface="Wingdings" panose="05000000000000000000" pitchFamily="2" charset="2"/>
              <a:buChar char="Ø"/>
            </a:pPr>
            <a:r>
              <a:rPr lang="en-GB" sz="1600" dirty="0" smtClean="0"/>
              <a:t>Customers can phone 0800 9127236 </a:t>
            </a:r>
          </a:p>
        </p:txBody>
      </p:sp>
      <p:sp>
        <p:nvSpPr>
          <p:cNvPr id="17" name="Content Placeholder 3"/>
          <p:cNvSpPr>
            <a:spLocks noGrp="1"/>
          </p:cNvSpPr>
          <p:nvPr>
            <p:ph sz="half" idx="10"/>
          </p:nvPr>
        </p:nvSpPr>
        <p:spPr>
          <a:xfrm>
            <a:off x="254977" y="1451897"/>
            <a:ext cx="5788728" cy="1061319"/>
          </a:xfrm>
        </p:spPr>
        <p:txBody>
          <a:bodyPr/>
          <a:lstStyle/>
          <a:p>
            <a:pPr algn="just">
              <a:lnSpc>
                <a:spcPct val="100000"/>
              </a:lnSpc>
              <a:spcBef>
                <a:spcPts val="0"/>
              </a:spcBef>
            </a:pPr>
            <a:r>
              <a:rPr lang="en-GB" sz="1400" dirty="0" smtClean="0"/>
              <a:t>Support Tariff is there to help customers who are struggling with their water charges and behind with their previous years charges.</a:t>
            </a:r>
            <a:endParaRPr lang="en-GB" sz="1600" dirty="0"/>
          </a:p>
        </p:txBody>
      </p:sp>
      <p:sp>
        <p:nvSpPr>
          <p:cNvPr id="18" name="TextBox 17"/>
          <p:cNvSpPr txBox="1"/>
          <p:nvPr/>
        </p:nvSpPr>
        <p:spPr>
          <a:xfrm>
            <a:off x="6316823" y="1451897"/>
            <a:ext cx="5673013" cy="523220"/>
          </a:xfrm>
          <a:prstGeom prst="rect">
            <a:avLst/>
          </a:prstGeom>
          <a:noFill/>
        </p:spPr>
        <p:txBody>
          <a:bodyPr wrap="square" rtlCol="0">
            <a:spAutoFit/>
          </a:bodyPr>
          <a:lstStyle/>
          <a:p>
            <a:r>
              <a:rPr lang="en-GB" sz="1400" dirty="0" smtClean="0"/>
              <a:t>Customers who are successful will have their charges backdated to the 1 April of year of application </a:t>
            </a:r>
            <a:endParaRPr lang="en-GB" sz="1400" dirty="0"/>
          </a:p>
        </p:txBody>
      </p:sp>
    </p:spTree>
    <p:extLst>
      <p:ext uri="{BB962C8B-B14F-4D97-AF65-F5344CB8AC3E}">
        <p14:creationId xmlns:p14="http://schemas.microsoft.com/office/powerpoint/2010/main" val="23522516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168836" y="973667"/>
            <a:ext cx="5874869" cy="5002306"/>
          </a:xfrm>
          <a:prstGeom prst="roundRect">
            <a:avLst/>
          </a:prstGeom>
          <a:solidFill>
            <a:schemeClr val="accent1">
              <a:alpha val="4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p:cNvSpPr>
            <a:spLocks noGrp="1"/>
          </p:cNvSpPr>
          <p:nvPr>
            <p:ph type="title"/>
          </p:nvPr>
        </p:nvSpPr>
        <p:spPr/>
        <p:txBody>
          <a:bodyPr/>
          <a:lstStyle/>
          <a:p>
            <a:r>
              <a:rPr lang="en-GB" dirty="0" smtClean="0"/>
              <a:t>PAYMENT MATCH (Arrears Allowance) &amp; DWP</a:t>
            </a:r>
            <a:endParaRPr lang="en-GB" dirty="0"/>
          </a:p>
        </p:txBody>
      </p:sp>
      <p:sp>
        <p:nvSpPr>
          <p:cNvPr id="6" name="Content Placeholder 3"/>
          <p:cNvSpPr>
            <a:spLocks noGrp="1"/>
          </p:cNvSpPr>
          <p:nvPr>
            <p:ph sz="half" idx="10"/>
          </p:nvPr>
        </p:nvSpPr>
        <p:spPr>
          <a:xfrm>
            <a:off x="168836" y="1452666"/>
            <a:ext cx="5650722" cy="1695976"/>
          </a:xfrm>
        </p:spPr>
        <p:txBody>
          <a:bodyPr/>
          <a:lstStyle/>
          <a:p>
            <a:pPr algn="just">
              <a:lnSpc>
                <a:spcPct val="100000"/>
              </a:lnSpc>
            </a:pPr>
            <a:r>
              <a:rPr lang="en-GB" sz="1400" dirty="0" smtClean="0"/>
              <a:t>Payment Match Plus offers Customers the chance to get back on track with their payments for water services, by reducing their balance by £1 for every £1 they pay.</a:t>
            </a:r>
          </a:p>
          <a:p>
            <a:pPr algn="just">
              <a:lnSpc>
                <a:spcPct val="100000"/>
              </a:lnSpc>
            </a:pPr>
            <a:r>
              <a:rPr lang="en-GB" sz="1400" dirty="0" smtClean="0"/>
              <a:t>After 6 months if the customer has paid in line with the plan, United Utilities will match every £1 from the customer with £1 until the arrears have cleared. If there is still a debt after 6 months £2 per £ will be matched. If the customer sticks to the plan any balance outstanding at 2 years will be written off</a:t>
            </a:r>
          </a:p>
          <a:p>
            <a:pPr marL="971550" lvl="1" indent="-285750">
              <a:lnSpc>
                <a:spcPct val="100000"/>
              </a:lnSpc>
              <a:buFont typeface="Wingdings" panose="05000000000000000000" pitchFamily="2" charset="2"/>
              <a:buChar char="Ø"/>
            </a:pPr>
            <a:endParaRPr lang="en-GB" sz="1600" dirty="0" smtClean="0"/>
          </a:p>
          <a:p>
            <a:pPr marL="971550" lvl="1" indent="-285750">
              <a:lnSpc>
                <a:spcPct val="100000"/>
              </a:lnSpc>
              <a:buFont typeface="Wingdings" panose="05000000000000000000" pitchFamily="2" charset="2"/>
              <a:buChar char="Ø"/>
            </a:pPr>
            <a:endParaRPr lang="en-GB" sz="1600" dirty="0" smtClean="0"/>
          </a:p>
        </p:txBody>
      </p:sp>
      <p:sp>
        <p:nvSpPr>
          <p:cNvPr id="11" name="Rounded Rectangle 10"/>
          <p:cNvSpPr/>
          <p:nvPr/>
        </p:nvSpPr>
        <p:spPr>
          <a:xfrm>
            <a:off x="6120882" y="973667"/>
            <a:ext cx="5962261" cy="5002306"/>
          </a:xfrm>
          <a:prstGeom prst="roundRect">
            <a:avLst/>
          </a:prstGeom>
          <a:solidFill>
            <a:schemeClr val="accent1">
              <a:alpha val="4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Content Placeholder 3"/>
          <p:cNvSpPr>
            <a:spLocks noGrp="1"/>
          </p:cNvSpPr>
          <p:nvPr>
            <p:ph sz="half" idx="10"/>
          </p:nvPr>
        </p:nvSpPr>
        <p:spPr>
          <a:xfrm>
            <a:off x="2233704" y="1072280"/>
            <a:ext cx="2200273" cy="358590"/>
          </a:xfrm>
        </p:spPr>
        <p:txBody>
          <a:bodyPr/>
          <a:lstStyle/>
          <a:p>
            <a:pPr>
              <a:lnSpc>
                <a:spcPct val="100000"/>
              </a:lnSpc>
              <a:spcBef>
                <a:spcPts val="0"/>
              </a:spcBef>
            </a:pPr>
            <a:r>
              <a:rPr lang="en-GB" sz="1800" b="1" dirty="0" smtClean="0">
                <a:solidFill>
                  <a:srgbClr val="00A1DF"/>
                </a:solidFill>
                <a:ea typeface="+mj-ea"/>
                <a:cs typeface="+mj-cs"/>
              </a:rPr>
              <a:t>Payment Match Plus</a:t>
            </a:r>
            <a:endParaRPr lang="en-GB" sz="1800" b="1" dirty="0">
              <a:solidFill>
                <a:srgbClr val="00A1DF"/>
              </a:solidFill>
              <a:ea typeface="+mj-ea"/>
              <a:cs typeface="+mj-cs"/>
            </a:endParaRPr>
          </a:p>
        </p:txBody>
      </p:sp>
      <p:sp>
        <p:nvSpPr>
          <p:cNvPr id="13" name="Content Placeholder 3"/>
          <p:cNvSpPr>
            <a:spLocks noGrp="1"/>
          </p:cNvSpPr>
          <p:nvPr>
            <p:ph sz="half" idx="10"/>
          </p:nvPr>
        </p:nvSpPr>
        <p:spPr>
          <a:xfrm>
            <a:off x="8246032" y="1094076"/>
            <a:ext cx="1910980" cy="358590"/>
          </a:xfrm>
        </p:spPr>
        <p:txBody>
          <a:bodyPr/>
          <a:lstStyle/>
          <a:p>
            <a:pPr>
              <a:lnSpc>
                <a:spcPct val="100000"/>
              </a:lnSpc>
              <a:spcBef>
                <a:spcPts val="0"/>
              </a:spcBef>
            </a:pPr>
            <a:r>
              <a:rPr lang="en-GB" sz="1800" b="1" dirty="0" smtClean="0">
                <a:solidFill>
                  <a:srgbClr val="00A1DF"/>
                </a:solidFill>
                <a:ea typeface="+mj-ea"/>
                <a:cs typeface="+mj-cs"/>
              </a:rPr>
              <a:t>DWP</a:t>
            </a:r>
            <a:endParaRPr lang="en-GB" sz="1800" b="1" dirty="0">
              <a:solidFill>
                <a:srgbClr val="00A1DF"/>
              </a:solidFill>
              <a:ea typeface="+mj-ea"/>
              <a:cs typeface="+mj-cs"/>
            </a:endParaRPr>
          </a:p>
        </p:txBody>
      </p:sp>
      <p:sp>
        <p:nvSpPr>
          <p:cNvPr id="14" name="Content Placeholder 3"/>
          <p:cNvSpPr>
            <a:spLocks noGrp="1"/>
          </p:cNvSpPr>
          <p:nvPr>
            <p:ph sz="half" idx="10"/>
          </p:nvPr>
        </p:nvSpPr>
        <p:spPr>
          <a:xfrm>
            <a:off x="6166625" y="1452666"/>
            <a:ext cx="5819188" cy="2249539"/>
          </a:xfrm>
        </p:spPr>
        <p:txBody>
          <a:bodyPr/>
          <a:lstStyle/>
          <a:p>
            <a:pPr>
              <a:lnSpc>
                <a:spcPct val="100000"/>
              </a:lnSpc>
              <a:spcBef>
                <a:spcPts val="0"/>
              </a:spcBef>
            </a:pPr>
            <a:r>
              <a:rPr lang="en-GB" sz="1400" dirty="0"/>
              <a:t>The Water Direct Scheme is run in conjunction with the Department of Work and Pensions (DWP</a:t>
            </a:r>
            <a:r>
              <a:rPr lang="en-GB" sz="1400" dirty="0" smtClean="0"/>
              <a:t>).</a:t>
            </a:r>
            <a:r>
              <a:rPr lang="en-GB" sz="1400" dirty="0"/>
              <a:t> </a:t>
            </a:r>
            <a:r>
              <a:rPr lang="en-GB" sz="1400" dirty="0" smtClean="0"/>
              <a:t> The </a:t>
            </a:r>
            <a:r>
              <a:rPr lang="en-GB" sz="1400" dirty="0"/>
              <a:t>scheme is designed to help </a:t>
            </a:r>
            <a:r>
              <a:rPr lang="en-GB" sz="1400" dirty="0" smtClean="0"/>
              <a:t>Customers </a:t>
            </a:r>
            <a:r>
              <a:rPr lang="en-GB" sz="1400" dirty="0"/>
              <a:t>who have arrears on their water charges and are in receipt of </a:t>
            </a:r>
            <a:r>
              <a:rPr lang="en-GB" sz="1400" dirty="0" smtClean="0"/>
              <a:t>specific benefits. £3.70 is taken to cover the arrears and we divide the current year into 52 weeks and take this weekly amount too. </a:t>
            </a:r>
            <a:endParaRPr lang="en-GB" sz="1400" dirty="0"/>
          </a:p>
        </p:txBody>
      </p:sp>
      <p:sp>
        <p:nvSpPr>
          <p:cNvPr id="17" name="Content Placeholder 3"/>
          <p:cNvSpPr>
            <a:spLocks noGrp="1"/>
          </p:cNvSpPr>
          <p:nvPr>
            <p:ph sz="half" idx="10"/>
          </p:nvPr>
        </p:nvSpPr>
        <p:spPr>
          <a:xfrm>
            <a:off x="223173" y="3416060"/>
            <a:ext cx="5806691" cy="257377"/>
          </a:xfrm>
        </p:spPr>
        <p:txBody>
          <a:bodyPr/>
          <a:lstStyle/>
          <a:p>
            <a:pPr>
              <a:lnSpc>
                <a:spcPct val="100000"/>
              </a:lnSpc>
            </a:pPr>
            <a:endParaRPr lang="en-GB" sz="1600" b="1" dirty="0" smtClean="0"/>
          </a:p>
          <a:p>
            <a:pPr>
              <a:lnSpc>
                <a:spcPct val="100000"/>
              </a:lnSpc>
            </a:pPr>
            <a:r>
              <a:rPr lang="en-GB" sz="1400" b="1" dirty="0" smtClean="0"/>
              <a:t>Eligibility Criteria</a:t>
            </a:r>
          </a:p>
          <a:p>
            <a:pPr marL="285750" indent="-285750">
              <a:lnSpc>
                <a:spcPct val="100000"/>
              </a:lnSpc>
              <a:buFont typeface="Wingdings" panose="05000000000000000000" pitchFamily="2" charset="2"/>
              <a:buChar char="§"/>
            </a:pPr>
            <a:r>
              <a:rPr lang="en-GB" sz="1400" dirty="0"/>
              <a:t>Need to be able to cover weekly/monthly charges over 52 </a:t>
            </a:r>
            <a:r>
              <a:rPr lang="en-GB" sz="1400" dirty="0" smtClean="0"/>
              <a:t>weeks</a:t>
            </a:r>
          </a:p>
          <a:p>
            <a:pPr marL="285750" indent="-285750">
              <a:lnSpc>
                <a:spcPct val="100000"/>
              </a:lnSpc>
              <a:buFont typeface="Wingdings" panose="05000000000000000000" pitchFamily="2" charset="2"/>
              <a:buChar char="§"/>
            </a:pPr>
            <a:r>
              <a:rPr lang="en-GB" sz="1400" dirty="0"/>
              <a:t>Must have 2 full bills </a:t>
            </a:r>
            <a:r>
              <a:rPr lang="en-GB" sz="1400" dirty="0" smtClean="0"/>
              <a:t>outstanding:</a:t>
            </a:r>
          </a:p>
          <a:p>
            <a:pPr marL="971550" lvl="1" indent="-285750">
              <a:lnSpc>
                <a:spcPct val="100000"/>
              </a:lnSpc>
              <a:buFont typeface="Wingdings" panose="05000000000000000000" pitchFamily="2" charset="2"/>
              <a:buChar char="Ø"/>
            </a:pPr>
            <a:r>
              <a:rPr lang="en-GB" sz="1400" dirty="0"/>
              <a:t>Measured last 2 bills </a:t>
            </a:r>
            <a:r>
              <a:rPr lang="en-GB" sz="1400" dirty="0" smtClean="0"/>
              <a:t>unpaid</a:t>
            </a:r>
          </a:p>
          <a:p>
            <a:pPr marL="971550" lvl="1" indent="-285750">
              <a:lnSpc>
                <a:spcPct val="100000"/>
              </a:lnSpc>
              <a:buFont typeface="Wingdings" panose="05000000000000000000" pitchFamily="2" charset="2"/>
              <a:buChar char="Ø"/>
            </a:pPr>
            <a:r>
              <a:rPr lang="en-GB" sz="1400" dirty="0"/>
              <a:t>Unmeasured last 2 years bills unpaid</a:t>
            </a:r>
          </a:p>
          <a:p>
            <a:pPr marL="971550" lvl="1" indent="-285750">
              <a:lnSpc>
                <a:spcPct val="100000"/>
              </a:lnSpc>
              <a:buFont typeface="Wingdings" panose="05000000000000000000" pitchFamily="2" charset="2"/>
              <a:buChar char="Ø"/>
            </a:pPr>
            <a:endParaRPr lang="en-GB" sz="1600" dirty="0"/>
          </a:p>
          <a:p>
            <a:pPr lvl="1" indent="0">
              <a:lnSpc>
                <a:spcPct val="100000"/>
              </a:lnSpc>
              <a:buNone/>
            </a:pPr>
            <a:endParaRPr lang="en-GB" sz="1600" dirty="0" smtClean="0"/>
          </a:p>
          <a:p>
            <a:pPr marL="285750" indent="-285750">
              <a:lnSpc>
                <a:spcPct val="100000"/>
              </a:lnSpc>
              <a:buFont typeface="Wingdings" panose="05000000000000000000" pitchFamily="2" charset="2"/>
              <a:buChar char="§"/>
            </a:pPr>
            <a:endParaRPr lang="en-GB" sz="1600" dirty="0"/>
          </a:p>
          <a:p>
            <a:pPr>
              <a:lnSpc>
                <a:spcPct val="100000"/>
              </a:lnSpc>
            </a:pPr>
            <a:endParaRPr lang="en-GB" sz="1600" dirty="0" smtClean="0"/>
          </a:p>
          <a:p>
            <a:pPr marL="971550" lvl="1" indent="-285750">
              <a:lnSpc>
                <a:spcPct val="100000"/>
              </a:lnSpc>
              <a:buFont typeface="Wingdings" panose="05000000000000000000" pitchFamily="2" charset="2"/>
              <a:buChar char="Ø"/>
            </a:pPr>
            <a:endParaRPr lang="en-GB" sz="1600" dirty="0" smtClean="0"/>
          </a:p>
        </p:txBody>
      </p:sp>
      <p:sp>
        <p:nvSpPr>
          <p:cNvPr id="18" name="Content Placeholder 3"/>
          <p:cNvSpPr>
            <a:spLocks noGrp="1"/>
          </p:cNvSpPr>
          <p:nvPr>
            <p:ph sz="half" idx="10"/>
          </p:nvPr>
        </p:nvSpPr>
        <p:spPr>
          <a:xfrm>
            <a:off x="6222379" y="2709745"/>
            <a:ext cx="5720577" cy="2977377"/>
          </a:xfrm>
        </p:spPr>
        <p:txBody>
          <a:bodyPr/>
          <a:lstStyle/>
          <a:p>
            <a:pPr>
              <a:lnSpc>
                <a:spcPct val="100000"/>
              </a:lnSpc>
            </a:pPr>
            <a:r>
              <a:rPr lang="en-GB" sz="1400" b="1" dirty="0" smtClean="0"/>
              <a:t>Eligibility Criteria</a:t>
            </a:r>
          </a:p>
          <a:p>
            <a:pPr marL="285750" indent="-285750">
              <a:lnSpc>
                <a:spcPct val="100000"/>
              </a:lnSpc>
              <a:spcBef>
                <a:spcPts val="0"/>
              </a:spcBef>
              <a:buFont typeface="Wingdings" panose="05000000000000000000" pitchFamily="2" charset="2"/>
              <a:buChar char="§"/>
            </a:pPr>
            <a:r>
              <a:rPr lang="en-GB" sz="1400" dirty="0" smtClean="0"/>
              <a:t>Must have at least £50 of arrears but can be Current Year Charges</a:t>
            </a:r>
          </a:p>
          <a:p>
            <a:pPr marL="285750" indent="-285750">
              <a:lnSpc>
                <a:spcPct val="100000"/>
              </a:lnSpc>
              <a:spcBef>
                <a:spcPts val="0"/>
              </a:spcBef>
              <a:buFont typeface="Wingdings" panose="05000000000000000000" pitchFamily="2" charset="2"/>
              <a:buChar char="§"/>
            </a:pPr>
            <a:r>
              <a:rPr lang="en-GB" sz="1400" dirty="0" smtClean="0"/>
              <a:t>NI Number</a:t>
            </a:r>
          </a:p>
          <a:p>
            <a:pPr marL="285750" indent="-285750">
              <a:lnSpc>
                <a:spcPct val="100000"/>
              </a:lnSpc>
              <a:spcBef>
                <a:spcPts val="0"/>
              </a:spcBef>
              <a:buFont typeface="Wingdings" panose="05000000000000000000" pitchFamily="2" charset="2"/>
              <a:buChar char="§"/>
            </a:pPr>
            <a:r>
              <a:rPr lang="en-GB" sz="1400" dirty="0" smtClean="0"/>
              <a:t>Must be in receipt of one of the following Benefits:</a:t>
            </a:r>
          </a:p>
          <a:p>
            <a:pPr marL="971550" lvl="1" indent="-285750">
              <a:lnSpc>
                <a:spcPct val="100000"/>
              </a:lnSpc>
              <a:spcBef>
                <a:spcPts val="0"/>
              </a:spcBef>
              <a:buFont typeface="Wingdings" panose="05000000000000000000" pitchFamily="2" charset="2"/>
              <a:buChar char="Ø"/>
            </a:pPr>
            <a:r>
              <a:rPr lang="en-GB" sz="1400" dirty="0" smtClean="0"/>
              <a:t>IS = Income Support</a:t>
            </a:r>
          </a:p>
          <a:p>
            <a:pPr marL="971550" lvl="1" indent="-285750">
              <a:lnSpc>
                <a:spcPct val="100000"/>
              </a:lnSpc>
              <a:spcBef>
                <a:spcPts val="0"/>
              </a:spcBef>
              <a:buFont typeface="Wingdings" panose="05000000000000000000" pitchFamily="2" charset="2"/>
              <a:buChar char="Ø"/>
            </a:pPr>
            <a:r>
              <a:rPr lang="en-GB" sz="1400" dirty="0" smtClean="0"/>
              <a:t>JSA = Job Seekers Allowance</a:t>
            </a:r>
          </a:p>
          <a:p>
            <a:pPr marL="971550" lvl="1" indent="-285750">
              <a:lnSpc>
                <a:spcPct val="100000"/>
              </a:lnSpc>
              <a:spcBef>
                <a:spcPts val="0"/>
              </a:spcBef>
              <a:buFont typeface="Wingdings" panose="05000000000000000000" pitchFamily="2" charset="2"/>
              <a:buChar char="Ø"/>
            </a:pPr>
            <a:r>
              <a:rPr lang="en-GB" sz="1400" dirty="0" smtClean="0"/>
              <a:t>ESA = Employment Support Allowance</a:t>
            </a:r>
          </a:p>
          <a:p>
            <a:pPr marL="971550" lvl="1" indent="-285750">
              <a:lnSpc>
                <a:spcPct val="100000"/>
              </a:lnSpc>
              <a:spcBef>
                <a:spcPts val="0"/>
              </a:spcBef>
              <a:buFont typeface="Wingdings" panose="05000000000000000000" pitchFamily="2" charset="2"/>
              <a:buChar char="Ø"/>
            </a:pPr>
            <a:r>
              <a:rPr lang="en-GB" sz="1400" dirty="0" smtClean="0"/>
              <a:t>UC = Universal Credit</a:t>
            </a:r>
          </a:p>
          <a:p>
            <a:pPr marL="971550" lvl="1" indent="-285750">
              <a:lnSpc>
                <a:spcPct val="100000"/>
              </a:lnSpc>
              <a:spcBef>
                <a:spcPts val="0"/>
              </a:spcBef>
              <a:buFont typeface="Wingdings" panose="05000000000000000000" pitchFamily="2" charset="2"/>
              <a:buChar char="Ø"/>
            </a:pPr>
            <a:r>
              <a:rPr lang="en-GB" sz="1400" dirty="0" smtClean="0"/>
              <a:t>PC = Pension Credit</a:t>
            </a:r>
          </a:p>
          <a:p>
            <a:pPr lvl="1" indent="0">
              <a:lnSpc>
                <a:spcPct val="100000"/>
              </a:lnSpc>
              <a:buNone/>
            </a:pPr>
            <a:endParaRPr lang="en-GB" sz="1400" dirty="0"/>
          </a:p>
          <a:p>
            <a:pPr lvl="1" indent="0">
              <a:lnSpc>
                <a:spcPct val="100000"/>
              </a:lnSpc>
              <a:buNone/>
            </a:pPr>
            <a:r>
              <a:rPr lang="en-GB" sz="1600" dirty="0" smtClean="0"/>
              <a:t>Customers can request Direct Payments with United Utilities by ringing 0800 0726765</a:t>
            </a:r>
          </a:p>
          <a:p>
            <a:pPr marL="285750" indent="-285750">
              <a:lnSpc>
                <a:spcPct val="100000"/>
              </a:lnSpc>
              <a:buFont typeface="Wingdings" panose="05000000000000000000" pitchFamily="2" charset="2"/>
              <a:buChar char="§"/>
            </a:pPr>
            <a:endParaRPr lang="en-GB" sz="1600" dirty="0"/>
          </a:p>
          <a:p>
            <a:pPr>
              <a:lnSpc>
                <a:spcPct val="100000"/>
              </a:lnSpc>
            </a:pPr>
            <a:endParaRPr lang="en-GB" sz="1600" dirty="0" smtClean="0"/>
          </a:p>
          <a:p>
            <a:pPr marL="971550" lvl="1" indent="-285750">
              <a:lnSpc>
                <a:spcPct val="100000"/>
              </a:lnSpc>
              <a:buFont typeface="Wingdings" panose="05000000000000000000" pitchFamily="2" charset="2"/>
              <a:buChar char="Ø"/>
            </a:pPr>
            <a:endParaRPr lang="en-GB" sz="1600" dirty="0" smtClean="0"/>
          </a:p>
        </p:txBody>
      </p:sp>
      <p:sp>
        <p:nvSpPr>
          <p:cNvPr id="3" name="TextBox 2"/>
          <p:cNvSpPr txBox="1"/>
          <p:nvPr/>
        </p:nvSpPr>
        <p:spPr>
          <a:xfrm>
            <a:off x="6244683" y="4414700"/>
            <a:ext cx="5778910" cy="646331"/>
          </a:xfrm>
          <a:prstGeom prst="rect">
            <a:avLst/>
          </a:prstGeom>
          <a:noFill/>
        </p:spPr>
        <p:txBody>
          <a:bodyPr wrap="square" rtlCol="0">
            <a:spAutoFit/>
          </a:bodyPr>
          <a:lstStyle/>
          <a:p>
            <a:pPr marL="285750" indent="-285750">
              <a:buFont typeface="Wingdings" panose="05000000000000000000" pitchFamily="2" charset="2"/>
              <a:buChar char="§"/>
            </a:pPr>
            <a:endParaRPr lang="en-GB" dirty="0" smtClean="0"/>
          </a:p>
          <a:p>
            <a:endParaRPr lang="en-GB" dirty="0"/>
          </a:p>
        </p:txBody>
      </p:sp>
    </p:spTree>
    <p:extLst>
      <p:ext uri="{BB962C8B-B14F-4D97-AF65-F5344CB8AC3E}">
        <p14:creationId xmlns:p14="http://schemas.microsoft.com/office/powerpoint/2010/main" val="161234186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168836" y="973667"/>
            <a:ext cx="5874869" cy="5002306"/>
          </a:xfrm>
          <a:prstGeom prst="roundRect">
            <a:avLst/>
          </a:prstGeom>
          <a:solidFill>
            <a:schemeClr val="accent1">
              <a:alpha val="4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p:cNvSpPr>
            <a:spLocks noGrp="1"/>
          </p:cNvSpPr>
          <p:nvPr>
            <p:ph type="title"/>
          </p:nvPr>
        </p:nvSpPr>
        <p:spPr/>
        <p:txBody>
          <a:bodyPr/>
          <a:lstStyle/>
          <a:p>
            <a:r>
              <a:rPr lang="en-GB" dirty="0" smtClean="0"/>
              <a:t>Help To Pay</a:t>
            </a:r>
            <a:endParaRPr lang="en-GB" dirty="0"/>
          </a:p>
        </p:txBody>
      </p:sp>
      <p:sp>
        <p:nvSpPr>
          <p:cNvPr id="5" name="Content Placeholder 3"/>
          <p:cNvSpPr>
            <a:spLocks noGrp="1"/>
          </p:cNvSpPr>
          <p:nvPr>
            <p:ph sz="half" idx="10"/>
          </p:nvPr>
        </p:nvSpPr>
        <p:spPr>
          <a:xfrm>
            <a:off x="104227" y="1467550"/>
            <a:ext cx="10543988" cy="1061319"/>
          </a:xfrm>
        </p:spPr>
        <p:txBody>
          <a:bodyPr/>
          <a:lstStyle/>
          <a:p>
            <a:pPr>
              <a:lnSpc>
                <a:spcPct val="100000"/>
              </a:lnSpc>
              <a:spcBef>
                <a:spcPts val="0"/>
              </a:spcBef>
            </a:pPr>
            <a:endParaRPr lang="en-GB" sz="1600" b="1" dirty="0" smtClean="0"/>
          </a:p>
          <a:p>
            <a:pPr>
              <a:lnSpc>
                <a:spcPct val="100000"/>
              </a:lnSpc>
              <a:spcBef>
                <a:spcPts val="0"/>
              </a:spcBef>
            </a:pPr>
            <a:endParaRPr lang="en-GB" sz="1600" b="1" dirty="0"/>
          </a:p>
          <a:p>
            <a:pPr>
              <a:lnSpc>
                <a:spcPct val="100000"/>
              </a:lnSpc>
              <a:spcBef>
                <a:spcPts val="0"/>
              </a:spcBef>
            </a:pPr>
            <a:endParaRPr lang="en-GB" sz="1600" b="1" dirty="0" smtClean="0"/>
          </a:p>
          <a:p>
            <a:pPr>
              <a:lnSpc>
                <a:spcPct val="100000"/>
              </a:lnSpc>
              <a:spcBef>
                <a:spcPts val="0"/>
              </a:spcBef>
            </a:pPr>
            <a:r>
              <a:rPr lang="en-GB" sz="1600" b="1" dirty="0" smtClean="0"/>
              <a:t>          </a:t>
            </a:r>
          </a:p>
        </p:txBody>
      </p:sp>
      <p:sp>
        <p:nvSpPr>
          <p:cNvPr id="6" name="Content Placeholder 3"/>
          <p:cNvSpPr>
            <a:spLocks noGrp="1"/>
          </p:cNvSpPr>
          <p:nvPr>
            <p:ph sz="half" idx="10"/>
          </p:nvPr>
        </p:nvSpPr>
        <p:spPr>
          <a:xfrm>
            <a:off x="177800" y="3652119"/>
            <a:ext cx="792356" cy="1061319"/>
          </a:xfrm>
        </p:spPr>
        <p:txBody>
          <a:bodyPr/>
          <a:lstStyle/>
          <a:p>
            <a:pPr marL="285750" indent="-285750">
              <a:lnSpc>
                <a:spcPct val="100000"/>
              </a:lnSpc>
              <a:buFont typeface="Wingdings" panose="05000000000000000000" pitchFamily="2" charset="2"/>
              <a:buChar char="§"/>
            </a:pPr>
            <a:r>
              <a:rPr lang="en-GB" sz="1600" dirty="0" smtClean="0"/>
              <a:t>I</a:t>
            </a:r>
          </a:p>
        </p:txBody>
      </p:sp>
      <p:sp>
        <p:nvSpPr>
          <p:cNvPr id="9" name="Content Placeholder 3"/>
          <p:cNvSpPr>
            <a:spLocks noGrp="1"/>
          </p:cNvSpPr>
          <p:nvPr>
            <p:ph sz="half" idx="10"/>
          </p:nvPr>
        </p:nvSpPr>
        <p:spPr>
          <a:xfrm>
            <a:off x="490654" y="2286000"/>
            <a:ext cx="5062654" cy="3189249"/>
          </a:xfrm>
        </p:spPr>
        <p:txBody>
          <a:bodyPr/>
          <a:lstStyle/>
          <a:p>
            <a:pPr>
              <a:lnSpc>
                <a:spcPct val="100000"/>
              </a:lnSpc>
              <a:spcBef>
                <a:spcPts val="0"/>
              </a:spcBef>
            </a:pPr>
            <a:endParaRPr lang="en-GB" sz="1600" b="1" dirty="0" smtClean="0"/>
          </a:p>
          <a:p>
            <a:pPr>
              <a:lnSpc>
                <a:spcPct val="100000"/>
              </a:lnSpc>
              <a:spcBef>
                <a:spcPts val="0"/>
              </a:spcBef>
            </a:pPr>
            <a:r>
              <a:rPr lang="en-GB" sz="1600" b="1" dirty="0" smtClean="0"/>
              <a:t>Eligibility </a:t>
            </a:r>
            <a:r>
              <a:rPr lang="en-GB" sz="1600" b="1" dirty="0"/>
              <a:t>Criteria</a:t>
            </a:r>
          </a:p>
          <a:p>
            <a:pPr marL="285750" indent="-285750">
              <a:lnSpc>
                <a:spcPct val="100000"/>
              </a:lnSpc>
              <a:buFont typeface="Wingdings" panose="05000000000000000000" pitchFamily="2" charset="2"/>
              <a:buChar char="§"/>
            </a:pPr>
            <a:r>
              <a:rPr lang="en-GB" sz="1600" dirty="0"/>
              <a:t>Arrears</a:t>
            </a:r>
          </a:p>
          <a:p>
            <a:pPr marL="971550" lvl="1" indent="-285750">
              <a:lnSpc>
                <a:spcPct val="100000"/>
              </a:lnSpc>
              <a:buFont typeface="Wingdings" panose="05000000000000000000" pitchFamily="2" charset="2"/>
              <a:buChar char="Ø"/>
            </a:pPr>
            <a:r>
              <a:rPr lang="en-GB" sz="1600" dirty="0" smtClean="0"/>
              <a:t>Minimum £50 arrears , showing signs of struggling to pay &amp; not keeping  up with payments </a:t>
            </a:r>
          </a:p>
          <a:p>
            <a:pPr marL="285750" indent="-285750">
              <a:lnSpc>
                <a:spcPct val="100000"/>
              </a:lnSpc>
              <a:buFont typeface="Wingdings" panose="05000000000000000000" pitchFamily="2" charset="2"/>
              <a:buChar char="§"/>
            </a:pPr>
            <a:r>
              <a:rPr lang="en-GB" sz="1600" dirty="0" smtClean="0"/>
              <a:t>Age</a:t>
            </a:r>
            <a:endParaRPr lang="en-GB" sz="1600" dirty="0"/>
          </a:p>
          <a:p>
            <a:pPr marL="971550" lvl="1" indent="-285750">
              <a:lnSpc>
                <a:spcPct val="100000"/>
              </a:lnSpc>
              <a:buFont typeface="Wingdings" panose="05000000000000000000" pitchFamily="2" charset="2"/>
              <a:buChar char="Ø"/>
            </a:pPr>
            <a:r>
              <a:rPr lang="en-GB" sz="1600" dirty="0"/>
              <a:t>63 and over</a:t>
            </a:r>
          </a:p>
          <a:p>
            <a:pPr marL="285750" indent="-285750">
              <a:lnSpc>
                <a:spcPct val="100000"/>
              </a:lnSpc>
              <a:buFont typeface="Wingdings" panose="05000000000000000000" pitchFamily="2" charset="2"/>
              <a:buChar char="§"/>
            </a:pPr>
            <a:r>
              <a:rPr lang="en-GB" sz="1600" dirty="0"/>
              <a:t>In Receipt of one of the following Benefits:</a:t>
            </a:r>
          </a:p>
          <a:p>
            <a:pPr marL="971550" lvl="1" indent="-285750">
              <a:lnSpc>
                <a:spcPct val="100000"/>
              </a:lnSpc>
              <a:buFont typeface="Wingdings" panose="05000000000000000000" pitchFamily="2" charset="2"/>
              <a:buChar char="Ø"/>
            </a:pPr>
            <a:r>
              <a:rPr lang="en-GB" sz="1600" dirty="0"/>
              <a:t>PC = Pension </a:t>
            </a:r>
            <a:r>
              <a:rPr lang="en-GB" sz="1600" dirty="0" smtClean="0"/>
              <a:t>Credit – either Pension Guarantee Credit or Pensions Savings Credit</a:t>
            </a:r>
            <a:endParaRPr lang="en-GB" sz="1600" dirty="0"/>
          </a:p>
          <a:p>
            <a:pPr marL="971550" lvl="1" indent="-285750">
              <a:lnSpc>
                <a:spcPct val="100000"/>
              </a:lnSpc>
              <a:buFont typeface="Wingdings" panose="05000000000000000000" pitchFamily="2" charset="2"/>
              <a:buChar char="Ø"/>
            </a:pPr>
            <a:endParaRPr lang="en-GB" sz="1600" dirty="0"/>
          </a:p>
          <a:p>
            <a:pPr lvl="1" indent="0">
              <a:lnSpc>
                <a:spcPct val="100000"/>
              </a:lnSpc>
              <a:buNone/>
            </a:pPr>
            <a:endParaRPr lang="en-GB" sz="1600" dirty="0" smtClean="0"/>
          </a:p>
        </p:txBody>
      </p:sp>
      <p:sp>
        <p:nvSpPr>
          <p:cNvPr id="11" name="Rounded Rectangle 10"/>
          <p:cNvSpPr/>
          <p:nvPr/>
        </p:nvSpPr>
        <p:spPr>
          <a:xfrm>
            <a:off x="6109731" y="973667"/>
            <a:ext cx="5962261" cy="5002306"/>
          </a:xfrm>
          <a:prstGeom prst="roundRect">
            <a:avLst/>
          </a:prstGeom>
          <a:solidFill>
            <a:schemeClr val="accent1">
              <a:alpha val="4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Content Placeholder 3"/>
          <p:cNvSpPr>
            <a:spLocks noGrp="1"/>
          </p:cNvSpPr>
          <p:nvPr>
            <p:ph sz="half" idx="10"/>
          </p:nvPr>
        </p:nvSpPr>
        <p:spPr>
          <a:xfrm>
            <a:off x="2233704" y="1072280"/>
            <a:ext cx="1710767" cy="358590"/>
          </a:xfrm>
        </p:spPr>
        <p:txBody>
          <a:bodyPr/>
          <a:lstStyle/>
          <a:p>
            <a:pPr>
              <a:lnSpc>
                <a:spcPct val="100000"/>
              </a:lnSpc>
              <a:spcBef>
                <a:spcPts val="0"/>
              </a:spcBef>
            </a:pPr>
            <a:r>
              <a:rPr lang="en-GB" sz="1800" b="1" dirty="0" smtClean="0">
                <a:solidFill>
                  <a:srgbClr val="00A1DF"/>
                </a:solidFill>
                <a:ea typeface="+mj-ea"/>
                <a:cs typeface="+mj-cs"/>
              </a:rPr>
              <a:t>Help to Pay  </a:t>
            </a:r>
            <a:endParaRPr lang="en-GB" sz="1800" b="1" dirty="0">
              <a:solidFill>
                <a:srgbClr val="00A1DF"/>
              </a:solidFill>
              <a:ea typeface="+mj-ea"/>
              <a:cs typeface="+mj-cs"/>
            </a:endParaRPr>
          </a:p>
        </p:txBody>
      </p:sp>
      <p:sp>
        <p:nvSpPr>
          <p:cNvPr id="13" name="Content Placeholder 3"/>
          <p:cNvSpPr>
            <a:spLocks noGrp="1"/>
          </p:cNvSpPr>
          <p:nvPr>
            <p:ph sz="half" idx="10"/>
          </p:nvPr>
        </p:nvSpPr>
        <p:spPr>
          <a:xfrm>
            <a:off x="8246031" y="1094076"/>
            <a:ext cx="2224963" cy="358590"/>
          </a:xfrm>
        </p:spPr>
        <p:txBody>
          <a:bodyPr/>
          <a:lstStyle/>
          <a:p>
            <a:pPr>
              <a:lnSpc>
                <a:spcPct val="100000"/>
              </a:lnSpc>
              <a:spcBef>
                <a:spcPts val="0"/>
              </a:spcBef>
            </a:pPr>
            <a:r>
              <a:rPr lang="en-GB" sz="1800" b="1" dirty="0" smtClean="0">
                <a:solidFill>
                  <a:srgbClr val="00A1DF"/>
                </a:solidFill>
                <a:ea typeface="+mj-ea"/>
                <a:cs typeface="+mj-cs"/>
              </a:rPr>
              <a:t>Help To Pay  Cont’d</a:t>
            </a:r>
            <a:endParaRPr lang="en-GB" sz="1800" b="1" dirty="0">
              <a:solidFill>
                <a:srgbClr val="00A1DF"/>
              </a:solidFill>
              <a:ea typeface="+mj-ea"/>
              <a:cs typeface="+mj-cs"/>
            </a:endParaRPr>
          </a:p>
        </p:txBody>
      </p:sp>
      <p:sp>
        <p:nvSpPr>
          <p:cNvPr id="14" name="Content Placeholder 3"/>
          <p:cNvSpPr>
            <a:spLocks noGrp="1"/>
          </p:cNvSpPr>
          <p:nvPr>
            <p:ph sz="half" idx="10"/>
          </p:nvPr>
        </p:nvSpPr>
        <p:spPr>
          <a:xfrm>
            <a:off x="6411951" y="1505415"/>
            <a:ext cx="4493942" cy="3512634"/>
          </a:xfrm>
        </p:spPr>
        <p:txBody>
          <a:bodyPr/>
          <a:lstStyle/>
          <a:p>
            <a:pPr>
              <a:lnSpc>
                <a:spcPct val="100000"/>
              </a:lnSpc>
              <a:spcBef>
                <a:spcPts val="0"/>
              </a:spcBef>
            </a:pPr>
            <a:r>
              <a:rPr lang="en-GB" sz="1600" dirty="0" smtClean="0"/>
              <a:t>CHANGES WEF  1 APRIL  2019</a:t>
            </a:r>
          </a:p>
          <a:p>
            <a:pPr>
              <a:lnSpc>
                <a:spcPct val="100000"/>
              </a:lnSpc>
              <a:spcBef>
                <a:spcPts val="0"/>
              </a:spcBef>
            </a:pPr>
            <a:endParaRPr lang="en-GB" sz="1600" dirty="0" smtClean="0"/>
          </a:p>
          <a:p>
            <a:pPr>
              <a:lnSpc>
                <a:spcPct val="100000"/>
              </a:lnSpc>
              <a:spcBef>
                <a:spcPts val="0"/>
              </a:spcBef>
            </a:pPr>
            <a:r>
              <a:rPr lang="en-GB" sz="1600" dirty="0" smtClean="0"/>
              <a:t>Successful customers will have their bill capped at one of two tiers .Tier 1 £250.(£255 19/20) Tier 2 £360 (19/20)</a:t>
            </a:r>
          </a:p>
          <a:p>
            <a:pPr>
              <a:lnSpc>
                <a:spcPct val="100000"/>
              </a:lnSpc>
              <a:spcBef>
                <a:spcPts val="0"/>
              </a:spcBef>
            </a:pPr>
            <a:endParaRPr lang="en-GB" sz="1600" dirty="0" smtClean="0"/>
          </a:p>
          <a:p>
            <a:pPr>
              <a:lnSpc>
                <a:spcPct val="100000"/>
              </a:lnSpc>
              <a:spcBef>
                <a:spcPts val="0"/>
              </a:spcBef>
            </a:pPr>
            <a:r>
              <a:rPr lang="en-GB" sz="1600" dirty="0"/>
              <a:t>Tier 1, is applicable where the qualifying person is the only  adult living at the premises. </a:t>
            </a:r>
            <a:endParaRPr lang="en-GB" sz="1600" dirty="0" smtClean="0"/>
          </a:p>
          <a:p>
            <a:pPr>
              <a:lnSpc>
                <a:spcPct val="100000"/>
              </a:lnSpc>
              <a:spcBef>
                <a:spcPts val="0"/>
              </a:spcBef>
            </a:pPr>
            <a:endParaRPr lang="en-GB" sz="1600" dirty="0"/>
          </a:p>
          <a:p>
            <a:pPr>
              <a:lnSpc>
                <a:spcPct val="100000"/>
              </a:lnSpc>
              <a:spcBef>
                <a:spcPts val="0"/>
              </a:spcBef>
            </a:pPr>
            <a:r>
              <a:rPr lang="en-GB" sz="1600" dirty="0"/>
              <a:t>Tier 2 , will cover other households with a qualifying person </a:t>
            </a:r>
          </a:p>
          <a:p>
            <a:pPr>
              <a:lnSpc>
                <a:spcPct val="100000"/>
              </a:lnSpc>
              <a:spcBef>
                <a:spcPts val="0"/>
              </a:spcBef>
            </a:pPr>
            <a:endParaRPr lang="en-GB" sz="1600" dirty="0"/>
          </a:p>
          <a:p>
            <a:pPr>
              <a:lnSpc>
                <a:spcPct val="100000"/>
              </a:lnSpc>
              <a:spcBef>
                <a:spcPts val="0"/>
              </a:spcBef>
            </a:pPr>
            <a:endParaRPr lang="en-GB" sz="1600" dirty="0"/>
          </a:p>
          <a:p>
            <a:pPr>
              <a:lnSpc>
                <a:spcPct val="100000"/>
              </a:lnSpc>
              <a:spcBef>
                <a:spcPts val="0"/>
              </a:spcBef>
            </a:pPr>
            <a:r>
              <a:rPr lang="en-GB" sz="1600" dirty="0" smtClean="0"/>
              <a:t> </a:t>
            </a:r>
          </a:p>
          <a:p>
            <a:pPr>
              <a:lnSpc>
                <a:spcPct val="100000"/>
              </a:lnSpc>
              <a:spcBef>
                <a:spcPts val="0"/>
              </a:spcBef>
            </a:pPr>
            <a:endParaRPr lang="en-GB" sz="1600" dirty="0"/>
          </a:p>
          <a:p>
            <a:pPr>
              <a:lnSpc>
                <a:spcPct val="100000"/>
              </a:lnSpc>
              <a:spcBef>
                <a:spcPts val="0"/>
              </a:spcBef>
            </a:pPr>
            <a:endParaRPr lang="en-GB" sz="1600" dirty="0" smtClean="0"/>
          </a:p>
          <a:p>
            <a:pPr>
              <a:lnSpc>
                <a:spcPct val="100000"/>
              </a:lnSpc>
              <a:spcBef>
                <a:spcPts val="0"/>
              </a:spcBef>
            </a:pPr>
            <a:endParaRPr lang="en-GB" sz="1600" dirty="0" smtClean="0"/>
          </a:p>
        </p:txBody>
      </p:sp>
      <p:sp>
        <p:nvSpPr>
          <p:cNvPr id="15" name="Content Placeholder 3"/>
          <p:cNvSpPr>
            <a:spLocks noGrp="1"/>
          </p:cNvSpPr>
          <p:nvPr>
            <p:ph sz="half" idx="10"/>
          </p:nvPr>
        </p:nvSpPr>
        <p:spPr>
          <a:xfrm flipV="1">
            <a:off x="6230653" y="4036104"/>
            <a:ext cx="10543988" cy="368628"/>
          </a:xfrm>
        </p:spPr>
        <p:txBody>
          <a:bodyPr/>
          <a:lstStyle/>
          <a:p>
            <a:pPr marL="971550" lvl="1" indent="-285750">
              <a:lnSpc>
                <a:spcPct val="100000"/>
              </a:lnSpc>
              <a:buFont typeface="Wingdings" panose="05000000000000000000" pitchFamily="2" charset="2"/>
              <a:buChar char="Ø"/>
            </a:pPr>
            <a:r>
              <a:rPr lang="en-GB" sz="1600" dirty="0" smtClean="0"/>
              <a:t> </a:t>
            </a:r>
          </a:p>
        </p:txBody>
      </p:sp>
      <p:sp>
        <p:nvSpPr>
          <p:cNvPr id="17" name="Content Placeholder 3"/>
          <p:cNvSpPr>
            <a:spLocks noGrp="1"/>
          </p:cNvSpPr>
          <p:nvPr>
            <p:ph sz="half" idx="10"/>
          </p:nvPr>
        </p:nvSpPr>
        <p:spPr>
          <a:xfrm>
            <a:off x="524107" y="1360449"/>
            <a:ext cx="5296830" cy="713678"/>
          </a:xfrm>
        </p:spPr>
        <p:txBody>
          <a:bodyPr/>
          <a:lstStyle/>
          <a:p>
            <a:pPr marL="285750" indent="-285750" algn="just">
              <a:lnSpc>
                <a:spcPct val="100000"/>
              </a:lnSpc>
              <a:buFont typeface="Wingdings" panose="05000000000000000000" pitchFamily="2" charset="2"/>
              <a:buChar char="§"/>
            </a:pPr>
            <a:endParaRPr lang="en-GB" sz="1600" dirty="0" smtClean="0"/>
          </a:p>
          <a:p>
            <a:pPr marL="285750" indent="-285750" algn="just">
              <a:lnSpc>
                <a:spcPct val="100000"/>
              </a:lnSpc>
              <a:buFont typeface="Wingdings" panose="05000000000000000000" pitchFamily="2" charset="2"/>
              <a:buChar char="§"/>
            </a:pPr>
            <a:r>
              <a:rPr lang="en-GB" sz="1600" dirty="0" smtClean="0"/>
              <a:t>Help </a:t>
            </a:r>
            <a:r>
              <a:rPr lang="en-GB" sz="1600" dirty="0"/>
              <a:t>To Pay accepted Customers will have their annual bill capped at a set amount providing financial support to the most in need </a:t>
            </a:r>
            <a:r>
              <a:rPr lang="en-GB" sz="1600" dirty="0" smtClean="0"/>
              <a:t>Customers</a:t>
            </a:r>
            <a:endParaRPr lang="en-GB" sz="1600" dirty="0"/>
          </a:p>
        </p:txBody>
      </p:sp>
    </p:spTree>
    <p:extLst>
      <p:ext uri="{BB962C8B-B14F-4D97-AF65-F5344CB8AC3E}">
        <p14:creationId xmlns:p14="http://schemas.microsoft.com/office/powerpoint/2010/main" val="370481172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168836" y="973667"/>
            <a:ext cx="5874869" cy="5002306"/>
          </a:xfrm>
          <a:prstGeom prst="roundRect">
            <a:avLst/>
          </a:prstGeom>
          <a:solidFill>
            <a:schemeClr val="accent1">
              <a:alpha val="4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p:cNvSpPr>
            <a:spLocks noGrp="1"/>
          </p:cNvSpPr>
          <p:nvPr>
            <p:ph type="title"/>
          </p:nvPr>
        </p:nvSpPr>
        <p:spPr/>
        <p:txBody>
          <a:bodyPr/>
          <a:lstStyle/>
          <a:p>
            <a:r>
              <a:rPr lang="en-GB" dirty="0" smtClean="0"/>
              <a:t>Help To Pay Cont’d</a:t>
            </a:r>
            <a:endParaRPr lang="en-GB" dirty="0"/>
          </a:p>
        </p:txBody>
      </p:sp>
      <p:sp>
        <p:nvSpPr>
          <p:cNvPr id="5" name="Content Placeholder 3"/>
          <p:cNvSpPr>
            <a:spLocks noGrp="1"/>
          </p:cNvSpPr>
          <p:nvPr>
            <p:ph sz="half" idx="10"/>
          </p:nvPr>
        </p:nvSpPr>
        <p:spPr>
          <a:xfrm>
            <a:off x="104227" y="1467550"/>
            <a:ext cx="10543988" cy="1061319"/>
          </a:xfrm>
        </p:spPr>
        <p:txBody>
          <a:bodyPr/>
          <a:lstStyle/>
          <a:p>
            <a:pPr>
              <a:lnSpc>
                <a:spcPct val="100000"/>
              </a:lnSpc>
              <a:spcBef>
                <a:spcPts val="0"/>
              </a:spcBef>
            </a:pPr>
            <a:endParaRPr lang="en-GB" sz="1600" b="1" dirty="0" smtClean="0"/>
          </a:p>
          <a:p>
            <a:pPr>
              <a:lnSpc>
                <a:spcPct val="100000"/>
              </a:lnSpc>
              <a:spcBef>
                <a:spcPts val="0"/>
              </a:spcBef>
            </a:pPr>
            <a:endParaRPr lang="en-GB" sz="1600" b="1" dirty="0"/>
          </a:p>
          <a:p>
            <a:pPr>
              <a:lnSpc>
                <a:spcPct val="100000"/>
              </a:lnSpc>
              <a:spcBef>
                <a:spcPts val="0"/>
              </a:spcBef>
            </a:pPr>
            <a:endParaRPr lang="en-GB" sz="1600" b="1" dirty="0" smtClean="0"/>
          </a:p>
          <a:p>
            <a:pPr>
              <a:lnSpc>
                <a:spcPct val="100000"/>
              </a:lnSpc>
              <a:spcBef>
                <a:spcPts val="0"/>
              </a:spcBef>
            </a:pPr>
            <a:r>
              <a:rPr lang="en-GB" sz="1600" b="1" dirty="0" smtClean="0"/>
              <a:t>          </a:t>
            </a:r>
          </a:p>
        </p:txBody>
      </p:sp>
      <p:sp>
        <p:nvSpPr>
          <p:cNvPr id="6" name="Content Placeholder 3"/>
          <p:cNvSpPr>
            <a:spLocks noGrp="1"/>
          </p:cNvSpPr>
          <p:nvPr>
            <p:ph sz="half" idx="10"/>
          </p:nvPr>
        </p:nvSpPr>
        <p:spPr>
          <a:xfrm>
            <a:off x="177800" y="3652119"/>
            <a:ext cx="792356" cy="1061319"/>
          </a:xfrm>
        </p:spPr>
        <p:txBody>
          <a:bodyPr/>
          <a:lstStyle/>
          <a:p>
            <a:pPr marL="285750" indent="-285750">
              <a:lnSpc>
                <a:spcPct val="100000"/>
              </a:lnSpc>
              <a:buFont typeface="Wingdings" panose="05000000000000000000" pitchFamily="2" charset="2"/>
              <a:buChar char="§"/>
            </a:pPr>
            <a:r>
              <a:rPr lang="en-GB" sz="1600" dirty="0" smtClean="0"/>
              <a:t>I</a:t>
            </a:r>
          </a:p>
        </p:txBody>
      </p:sp>
      <p:sp>
        <p:nvSpPr>
          <p:cNvPr id="9" name="Content Placeholder 3"/>
          <p:cNvSpPr>
            <a:spLocks noGrp="1"/>
          </p:cNvSpPr>
          <p:nvPr>
            <p:ph sz="half" idx="10"/>
          </p:nvPr>
        </p:nvSpPr>
        <p:spPr>
          <a:xfrm>
            <a:off x="573436" y="2286000"/>
            <a:ext cx="4979871" cy="3665349"/>
          </a:xfrm>
        </p:spPr>
        <p:txBody>
          <a:bodyPr/>
          <a:lstStyle/>
          <a:p>
            <a:pPr>
              <a:lnSpc>
                <a:spcPct val="100000"/>
              </a:lnSpc>
              <a:spcBef>
                <a:spcPts val="0"/>
              </a:spcBef>
            </a:pPr>
            <a:endParaRPr lang="en-GB" sz="1600" b="1" dirty="0" smtClean="0"/>
          </a:p>
          <a:p>
            <a:pPr>
              <a:lnSpc>
                <a:spcPct val="100000"/>
              </a:lnSpc>
              <a:spcBef>
                <a:spcPts val="0"/>
              </a:spcBef>
            </a:pPr>
            <a:r>
              <a:rPr lang="en-GB" sz="1600" b="1" dirty="0" smtClean="0"/>
              <a:t>Eligibility </a:t>
            </a:r>
            <a:r>
              <a:rPr lang="en-GB" sz="1600" b="1" dirty="0"/>
              <a:t>Criteria</a:t>
            </a:r>
          </a:p>
          <a:p>
            <a:pPr marL="285750" indent="-285750">
              <a:lnSpc>
                <a:spcPct val="100000"/>
              </a:lnSpc>
              <a:buFont typeface="Wingdings" panose="05000000000000000000" pitchFamily="2" charset="2"/>
              <a:buChar char="§"/>
            </a:pPr>
            <a:r>
              <a:rPr lang="en-GB" sz="1600" dirty="0" smtClean="0"/>
              <a:t>Customer lives in Social Housing or other non private rented accommodation </a:t>
            </a:r>
          </a:p>
          <a:p>
            <a:pPr marL="285750" indent="-285750">
              <a:lnSpc>
                <a:spcPct val="100000"/>
              </a:lnSpc>
              <a:buFont typeface="Wingdings" panose="05000000000000000000" pitchFamily="2" charset="2"/>
              <a:buChar char="§"/>
            </a:pPr>
            <a:r>
              <a:rPr lang="en-GB" sz="1600" dirty="0" smtClean="0"/>
              <a:t>A third party advice agency or the customer themselves verifies income is low &amp; struggling to make ends meet </a:t>
            </a:r>
          </a:p>
          <a:p>
            <a:pPr marL="285750" indent="-285750">
              <a:lnSpc>
                <a:spcPct val="100000"/>
              </a:lnSpc>
              <a:buFont typeface="Wingdings" panose="05000000000000000000" pitchFamily="2" charset="2"/>
              <a:buChar char="§"/>
            </a:pPr>
            <a:r>
              <a:rPr lang="en-GB" sz="1600" dirty="0" smtClean="0"/>
              <a:t>Age</a:t>
            </a:r>
            <a:endParaRPr lang="en-GB" sz="1600" dirty="0"/>
          </a:p>
          <a:p>
            <a:pPr marL="971550" lvl="1" indent="-285750">
              <a:lnSpc>
                <a:spcPct val="100000"/>
              </a:lnSpc>
              <a:buFont typeface="Wingdings" panose="05000000000000000000" pitchFamily="2" charset="2"/>
              <a:buChar char="Ø"/>
            </a:pPr>
            <a:r>
              <a:rPr lang="en-GB" sz="1600" dirty="0"/>
              <a:t>63 and over</a:t>
            </a:r>
          </a:p>
          <a:p>
            <a:pPr marL="285750" indent="-285750">
              <a:lnSpc>
                <a:spcPct val="100000"/>
              </a:lnSpc>
              <a:buFont typeface="Wingdings" panose="05000000000000000000" pitchFamily="2" charset="2"/>
              <a:buChar char="§"/>
            </a:pPr>
            <a:r>
              <a:rPr lang="en-GB" sz="1600" dirty="0"/>
              <a:t>In Receipt of one of the following Benefits:</a:t>
            </a:r>
          </a:p>
          <a:p>
            <a:pPr marL="971550" lvl="1" indent="-285750">
              <a:lnSpc>
                <a:spcPct val="100000"/>
              </a:lnSpc>
              <a:buFont typeface="Wingdings" panose="05000000000000000000" pitchFamily="2" charset="2"/>
              <a:buChar char="Ø"/>
            </a:pPr>
            <a:r>
              <a:rPr lang="en-GB" sz="1600" dirty="0"/>
              <a:t>PC = Pension </a:t>
            </a:r>
            <a:r>
              <a:rPr lang="en-GB" sz="1600" dirty="0" smtClean="0"/>
              <a:t>Credit – either Pension Guarantee Credit or Pensions Savings Credit</a:t>
            </a:r>
            <a:endParaRPr lang="en-GB" sz="1600" dirty="0"/>
          </a:p>
          <a:p>
            <a:pPr marL="971550" lvl="1" indent="-285750">
              <a:lnSpc>
                <a:spcPct val="100000"/>
              </a:lnSpc>
              <a:buFont typeface="Wingdings" panose="05000000000000000000" pitchFamily="2" charset="2"/>
              <a:buChar char="Ø"/>
            </a:pPr>
            <a:endParaRPr lang="en-GB" sz="1600" dirty="0"/>
          </a:p>
          <a:p>
            <a:pPr lvl="1" indent="0">
              <a:lnSpc>
                <a:spcPct val="100000"/>
              </a:lnSpc>
              <a:buNone/>
            </a:pPr>
            <a:endParaRPr lang="en-GB" sz="1600" dirty="0" smtClean="0"/>
          </a:p>
        </p:txBody>
      </p:sp>
      <p:sp>
        <p:nvSpPr>
          <p:cNvPr id="11" name="Rounded Rectangle 10"/>
          <p:cNvSpPr/>
          <p:nvPr/>
        </p:nvSpPr>
        <p:spPr>
          <a:xfrm>
            <a:off x="6229739" y="973667"/>
            <a:ext cx="5962261" cy="5002306"/>
          </a:xfrm>
          <a:prstGeom prst="roundRect">
            <a:avLst/>
          </a:prstGeom>
          <a:solidFill>
            <a:schemeClr val="accent1">
              <a:alpha val="4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Content Placeholder 3"/>
          <p:cNvSpPr>
            <a:spLocks noGrp="1"/>
          </p:cNvSpPr>
          <p:nvPr>
            <p:ph sz="half" idx="10"/>
          </p:nvPr>
        </p:nvSpPr>
        <p:spPr>
          <a:xfrm>
            <a:off x="2233704" y="1072280"/>
            <a:ext cx="1710767" cy="358590"/>
          </a:xfrm>
        </p:spPr>
        <p:txBody>
          <a:bodyPr/>
          <a:lstStyle/>
          <a:p>
            <a:pPr>
              <a:lnSpc>
                <a:spcPct val="100000"/>
              </a:lnSpc>
              <a:spcBef>
                <a:spcPts val="0"/>
              </a:spcBef>
            </a:pPr>
            <a:r>
              <a:rPr lang="en-GB" sz="1800" b="1" dirty="0" smtClean="0">
                <a:solidFill>
                  <a:srgbClr val="00A1DF"/>
                </a:solidFill>
                <a:ea typeface="+mj-ea"/>
                <a:cs typeface="+mj-cs"/>
              </a:rPr>
              <a:t>Help to Pay  </a:t>
            </a:r>
            <a:endParaRPr lang="en-GB" sz="1800" b="1" dirty="0">
              <a:solidFill>
                <a:srgbClr val="00A1DF"/>
              </a:solidFill>
              <a:ea typeface="+mj-ea"/>
              <a:cs typeface="+mj-cs"/>
            </a:endParaRPr>
          </a:p>
        </p:txBody>
      </p:sp>
      <p:sp>
        <p:nvSpPr>
          <p:cNvPr id="13" name="Content Placeholder 3"/>
          <p:cNvSpPr>
            <a:spLocks noGrp="1"/>
          </p:cNvSpPr>
          <p:nvPr>
            <p:ph sz="half" idx="10"/>
          </p:nvPr>
        </p:nvSpPr>
        <p:spPr>
          <a:xfrm>
            <a:off x="8246031" y="1094076"/>
            <a:ext cx="2224963" cy="358590"/>
          </a:xfrm>
        </p:spPr>
        <p:txBody>
          <a:bodyPr/>
          <a:lstStyle/>
          <a:p>
            <a:pPr>
              <a:lnSpc>
                <a:spcPct val="100000"/>
              </a:lnSpc>
              <a:spcBef>
                <a:spcPts val="0"/>
              </a:spcBef>
            </a:pPr>
            <a:r>
              <a:rPr lang="en-GB" sz="1800" b="1" dirty="0" smtClean="0">
                <a:solidFill>
                  <a:srgbClr val="00A1DF"/>
                </a:solidFill>
                <a:ea typeface="+mj-ea"/>
                <a:cs typeface="+mj-cs"/>
              </a:rPr>
              <a:t>Help To Pay  Cont’d</a:t>
            </a:r>
            <a:endParaRPr lang="en-GB" sz="1800" b="1" dirty="0">
              <a:solidFill>
                <a:srgbClr val="00A1DF"/>
              </a:solidFill>
              <a:ea typeface="+mj-ea"/>
              <a:cs typeface="+mj-cs"/>
            </a:endParaRPr>
          </a:p>
        </p:txBody>
      </p:sp>
      <p:sp>
        <p:nvSpPr>
          <p:cNvPr id="14" name="Content Placeholder 3"/>
          <p:cNvSpPr>
            <a:spLocks noGrp="1"/>
          </p:cNvSpPr>
          <p:nvPr>
            <p:ph sz="half" idx="10"/>
          </p:nvPr>
        </p:nvSpPr>
        <p:spPr>
          <a:xfrm>
            <a:off x="6411951" y="1505414"/>
            <a:ext cx="4493942" cy="4233233"/>
          </a:xfrm>
        </p:spPr>
        <p:txBody>
          <a:bodyPr/>
          <a:lstStyle/>
          <a:p>
            <a:pPr>
              <a:lnSpc>
                <a:spcPct val="100000"/>
              </a:lnSpc>
              <a:spcBef>
                <a:spcPts val="0"/>
              </a:spcBef>
            </a:pPr>
            <a:endParaRPr lang="en-GB" sz="1600" dirty="0" smtClean="0"/>
          </a:p>
          <a:p>
            <a:pPr>
              <a:lnSpc>
                <a:spcPct val="100000"/>
              </a:lnSpc>
              <a:spcBef>
                <a:spcPts val="0"/>
              </a:spcBef>
            </a:pPr>
            <a:endParaRPr lang="en-GB" sz="1600" dirty="0"/>
          </a:p>
          <a:p>
            <a:pPr>
              <a:lnSpc>
                <a:spcPct val="100000"/>
              </a:lnSpc>
              <a:spcBef>
                <a:spcPts val="0"/>
              </a:spcBef>
            </a:pPr>
            <a:r>
              <a:rPr lang="en-GB" sz="1600" dirty="0" smtClean="0"/>
              <a:t>For Rateable Value Customers the new charge will </a:t>
            </a:r>
            <a:r>
              <a:rPr lang="en-GB" sz="1600" dirty="0"/>
              <a:t>be applied to the account at the time of acceptance on to the scheme </a:t>
            </a:r>
            <a:r>
              <a:rPr lang="en-GB" sz="1600" dirty="0" smtClean="0"/>
              <a:t>.</a:t>
            </a:r>
          </a:p>
          <a:p>
            <a:pPr>
              <a:lnSpc>
                <a:spcPct val="100000"/>
              </a:lnSpc>
              <a:spcBef>
                <a:spcPts val="0"/>
              </a:spcBef>
            </a:pPr>
            <a:endParaRPr lang="en-GB" sz="1600" dirty="0" smtClean="0"/>
          </a:p>
          <a:p>
            <a:pPr>
              <a:lnSpc>
                <a:spcPct val="100000"/>
              </a:lnSpc>
              <a:spcBef>
                <a:spcPts val="0"/>
              </a:spcBef>
            </a:pPr>
            <a:r>
              <a:rPr lang="en-GB" sz="1600" dirty="0"/>
              <a:t>For customers on a water meter the tariff will be applied from the date of the last meter reading .. </a:t>
            </a:r>
          </a:p>
          <a:p>
            <a:pPr>
              <a:lnSpc>
                <a:spcPct val="100000"/>
              </a:lnSpc>
              <a:spcBef>
                <a:spcPts val="0"/>
              </a:spcBef>
            </a:pPr>
            <a:endParaRPr lang="en-GB" sz="1600" dirty="0"/>
          </a:p>
          <a:p>
            <a:pPr>
              <a:lnSpc>
                <a:spcPct val="100000"/>
              </a:lnSpc>
              <a:spcBef>
                <a:spcPts val="0"/>
              </a:spcBef>
            </a:pPr>
            <a:r>
              <a:rPr lang="en-GB" sz="1600" dirty="0"/>
              <a:t>Customers on a water meter will still have their meter readings taken  and should the readings indicate lower charges to those of the Help to Pay the customer will pay the lower charge. </a:t>
            </a:r>
          </a:p>
          <a:p>
            <a:pPr>
              <a:lnSpc>
                <a:spcPct val="100000"/>
              </a:lnSpc>
              <a:spcBef>
                <a:spcPts val="0"/>
              </a:spcBef>
            </a:pPr>
            <a:endParaRPr lang="en-GB" sz="1600" dirty="0"/>
          </a:p>
          <a:p>
            <a:pPr>
              <a:lnSpc>
                <a:spcPct val="100000"/>
              </a:lnSpc>
              <a:spcBef>
                <a:spcPts val="0"/>
              </a:spcBef>
            </a:pPr>
            <a:endParaRPr lang="en-GB" sz="1600" dirty="0" smtClean="0"/>
          </a:p>
        </p:txBody>
      </p:sp>
      <p:sp>
        <p:nvSpPr>
          <p:cNvPr id="15" name="Content Placeholder 3"/>
          <p:cNvSpPr>
            <a:spLocks noGrp="1"/>
          </p:cNvSpPr>
          <p:nvPr>
            <p:ph sz="half" idx="10"/>
          </p:nvPr>
        </p:nvSpPr>
        <p:spPr>
          <a:xfrm flipV="1">
            <a:off x="6230653" y="4036104"/>
            <a:ext cx="10543988" cy="368628"/>
          </a:xfrm>
        </p:spPr>
        <p:txBody>
          <a:bodyPr/>
          <a:lstStyle/>
          <a:p>
            <a:pPr marL="971550" lvl="1" indent="-285750">
              <a:lnSpc>
                <a:spcPct val="100000"/>
              </a:lnSpc>
              <a:buFont typeface="Wingdings" panose="05000000000000000000" pitchFamily="2" charset="2"/>
              <a:buChar char="Ø"/>
            </a:pPr>
            <a:r>
              <a:rPr lang="en-GB" sz="1600" dirty="0" smtClean="0"/>
              <a:t> </a:t>
            </a:r>
          </a:p>
        </p:txBody>
      </p:sp>
      <p:sp>
        <p:nvSpPr>
          <p:cNvPr id="17" name="Content Placeholder 3"/>
          <p:cNvSpPr>
            <a:spLocks noGrp="1"/>
          </p:cNvSpPr>
          <p:nvPr>
            <p:ph sz="half" idx="10"/>
          </p:nvPr>
        </p:nvSpPr>
        <p:spPr>
          <a:xfrm>
            <a:off x="650929" y="1360448"/>
            <a:ext cx="5170008" cy="1196771"/>
          </a:xfrm>
        </p:spPr>
        <p:txBody>
          <a:bodyPr/>
          <a:lstStyle/>
          <a:p>
            <a:pPr marL="285750" indent="-285750" algn="just">
              <a:lnSpc>
                <a:spcPct val="100000"/>
              </a:lnSpc>
              <a:buFont typeface="Wingdings" panose="05000000000000000000" pitchFamily="2" charset="2"/>
              <a:buChar char="§"/>
            </a:pPr>
            <a:r>
              <a:rPr lang="en-GB" sz="1600" dirty="0" smtClean="0"/>
              <a:t>If the customer is  in receipt of Pension Credit or Pension Credit Guarantee but is not actually  in arrears with their water bill we still may be able to help.</a:t>
            </a:r>
            <a:endParaRPr lang="en-GB" sz="1600" dirty="0"/>
          </a:p>
        </p:txBody>
      </p:sp>
    </p:spTree>
    <p:extLst>
      <p:ext uri="{BB962C8B-B14F-4D97-AF65-F5344CB8AC3E}">
        <p14:creationId xmlns:p14="http://schemas.microsoft.com/office/powerpoint/2010/main" val="237324487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168836" y="973667"/>
            <a:ext cx="5874869" cy="5002306"/>
          </a:xfrm>
          <a:prstGeom prst="roundRect">
            <a:avLst/>
          </a:prstGeom>
          <a:solidFill>
            <a:schemeClr val="accent1">
              <a:alpha val="4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p:cNvSpPr>
            <a:spLocks noGrp="1"/>
          </p:cNvSpPr>
          <p:nvPr>
            <p:ph type="title"/>
          </p:nvPr>
        </p:nvSpPr>
        <p:spPr/>
        <p:txBody>
          <a:bodyPr/>
          <a:lstStyle/>
          <a:p>
            <a:r>
              <a:rPr lang="en-GB" dirty="0" smtClean="0"/>
              <a:t>Help To Pay Cont’d</a:t>
            </a:r>
            <a:endParaRPr lang="en-GB" dirty="0"/>
          </a:p>
        </p:txBody>
      </p:sp>
      <p:sp>
        <p:nvSpPr>
          <p:cNvPr id="5" name="Content Placeholder 3"/>
          <p:cNvSpPr>
            <a:spLocks noGrp="1"/>
          </p:cNvSpPr>
          <p:nvPr>
            <p:ph sz="half" idx="10"/>
          </p:nvPr>
        </p:nvSpPr>
        <p:spPr>
          <a:xfrm>
            <a:off x="104227" y="1467550"/>
            <a:ext cx="10543988" cy="1061319"/>
          </a:xfrm>
        </p:spPr>
        <p:txBody>
          <a:bodyPr/>
          <a:lstStyle/>
          <a:p>
            <a:pPr>
              <a:lnSpc>
                <a:spcPct val="100000"/>
              </a:lnSpc>
              <a:spcBef>
                <a:spcPts val="0"/>
              </a:spcBef>
            </a:pPr>
            <a:endParaRPr lang="en-GB" sz="1600" b="1" dirty="0" smtClean="0"/>
          </a:p>
          <a:p>
            <a:pPr>
              <a:lnSpc>
                <a:spcPct val="100000"/>
              </a:lnSpc>
              <a:spcBef>
                <a:spcPts val="0"/>
              </a:spcBef>
            </a:pPr>
            <a:endParaRPr lang="en-GB" sz="1600" b="1" dirty="0"/>
          </a:p>
          <a:p>
            <a:pPr>
              <a:lnSpc>
                <a:spcPct val="100000"/>
              </a:lnSpc>
              <a:spcBef>
                <a:spcPts val="0"/>
              </a:spcBef>
            </a:pPr>
            <a:endParaRPr lang="en-GB" sz="1600" b="1" dirty="0" smtClean="0"/>
          </a:p>
          <a:p>
            <a:pPr>
              <a:lnSpc>
                <a:spcPct val="100000"/>
              </a:lnSpc>
              <a:spcBef>
                <a:spcPts val="0"/>
              </a:spcBef>
            </a:pPr>
            <a:r>
              <a:rPr lang="en-GB" sz="1600" b="1" dirty="0" smtClean="0"/>
              <a:t>          </a:t>
            </a:r>
          </a:p>
        </p:txBody>
      </p:sp>
      <p:sp>
        <p:nvSpPr>
          <p:cNvPr id="6" name="Content Placeholder 3"/>
          <p:cNvSpPr>
            <a:spLocks noGrp="1"/>
          </p:cNvSpPr>
          <p:nvPr>
            <p:ph sz="half" idx="10"/>
          </p:nvPr>
        </p:nvSpPr>
        <p:spPr>
          <a:xfrm>
            <a:off x="177800" y="3652119"/>
            <a:ext cx="792356" cy="1061319"/>
          </a:xfrm>
        </p:spPr>
        <p:txBody>
          <a:bodyPr/>
          <a:lstStyle/>
          <a:p>
            <a:pPr marL="285750" indent="-285750">
              <a:lnSpc>
                <a:spcPct val="100000"/>
              </a:lnSpc>
              <a:buFont typeface="Wingdings" panose="05000000000000000000" pitchFamily="2" charset="2"/>
              <a:buChar char="§"/>
            </a:pPr>
            <a:r>
              <a:rPr lang="en-GB" sz="1600" dirty="0" smtClean="0"/>
              <a:t>I</a:t>
            </a:r>
          </a:p>
        </p:txBody>
      </p:sp>
      <p:sp>
        <p:nvSpPr>
          <p:cNvPr id="9" name="Content Placeholder 3"/>
          <p:cNvSpPr>
            <a:spLocks noGrp="1"/>
          </p:cNvSpPr>
          <p:nvPr>
            <p:ph sz="half" idx="10"/>
          </p:nvPr>
        </p:nvSpPr>
        <p:spPr>
          <a:xfrm>
            <a:off x="573436" y="2286000"/>
            <a:ext cx="4979871" cy="3665349"/>
          </a:xfrm>
        </p:spPr>
        <p:txBody>
          <a:bodyPr/>
          <a:lstStyle/>
          <a:p>
            <a:pPr>
              <a:lnSpc>
                <a:spcPct val="100000"/>
              </a:lnSpc>
              <a:spcBef>
                <a:spcPts val="0"/>
              </a:spcBef>
            </a:pPr>
            <a:endParaRPr lang="en-GB" sz="1600" b="1" dirty="0" smtClean="0"/>
          </a:p>
          <a:p>
            <a:pPr>
              <a:lnSpc>
                <a:spcPct val="100000"/>
              </a:lnSpc>
              <a:spcBef>
                <a:spcPts val="0"/>
              </a:spcBef>
            </a:pPr>
            <a:r>
              <a:rPr lang="en-GB" sz="1600" b="1" dirty="0" smtClean="0"/>
              <a:t>Eligibility </a:t>
            </a:r>
            <a:r>
              <a:rPr lang="en-GB" sz="1600" b="1" dirty="0"/>
              <a:t>Criteria</a:t>
            </a:r>
          </a:p>
          <a:p>
            <a:pPr marL="285750" indent="-285750">
              <a:lnSpc>
                <a:spcPct val="100000"/>
              </a:lnSpc>
              <a:buFont typeface="Wingdings" panose="05000000000000000000" pitchFamily="2" charset="2"/>
              <a:buChar char="§"/>
            </a:pPr>
            <a:r>
              <a:rPr lang="en-GB" sz="1600" dirty="0" smtClean="0"/>
              <a:t>Customer is a home owner  or lives in Private Rented  accommodation </a:t>
            </a:r>
          </a:p>
          <a:p>
            <a:pPr marL="285750" indent="-285750">
              <a:lnSpc>
                <a:spcPct val="100000"/>
              </a:lnSpc>
              <a:buFont typeface="Wingdings" panose="05000000000000000000" pitchFamily="2" charset="2"/>
              <a:buChar char="§"/>
            </a:pPr>
            <a:r>
              <a:rPr lang="en-GB" sz="1600" dirty="0" smtClean="0"/>
              <a:t>A third party advice agency verifies income is low &amp; struggling to make ends meet (via phone or paper app</a:t>
            </a:r>
          </a:p>
          <a:p>
            <a:pPr marL="285750" indent="-285750">
              <a:lnSpc>
                <a:spcPct val="100000"/>
              </a:lnSpc>
              <a:buFont typeface="Wingdings" panose="05000000000000000000" pitchFamily="2" charset="2"/>
              <a:buChar char="§"/>
            </a:pPr>
            <a:r>
              <a:rPr lang="en-GB" sz="1600" dirty="0" smtClean="0"/>
              <a:t>Age</a:t>
            </a:r>
            <a:endParaRPr lang="en-GB" sz="1600" dirty="0"/>
          </a:p>
          <a:p>
            <a:pPr marL="971550" lvl="1" indent="-285750">
              <a:lnSpc>
                <a:spcPct val="100000"/>
              </a:lnSpc>
              <a:buFont typeface="Wingdings" panose="05000000000000000000" pitchFamily="2" charset="2"/>
              <a:buChar char="Ø"/>
            </a:pPr>
            <a:r>
              <a:rPr lang="en-GB" sz="1600" dirty="0"/>
              <a:t>63 and over</a:t>
            </a:r>
          </a:p>
          <a:p>
            <a:pPr marL="285750" indent="-285750">
              <a:lnSpc>
                <a:spcPct val="100000"/>
              </a:lnSpc>
              <a:buFont typeface="Wingdings" panose="05000000000000000000" pitchFamily="2" charset="2"/>
              <a:buChar char="§"/>
            </a:pPr>
            <a:r>
              <a:rPr lang="en-GB" sz="1600" dirty="0"/>
              <a:t>In Receipt of one of the following Benefits:</a:t>
            </a:r>
          </a:p>
          <a:p>
            <a:pPr marL="971550" lvl="1" indent="-285750">
              <a:lnSpc>
                <a:spcPct val="100000"/>
              </a:lnSpc>
              <a:buFont typeface="Wingdings" panose="05000000000000000000" pitchFamily="2" charset="2"/>
              <a:buChar char="Ø"/>
            </a:pPr>
            <a:r>
              <a:rPr lang="en-GB" sz="1600" dirty="0"/>
              <a:t>PC = Pension </a:t>
            </a:r>
            <a:r>
              <a:rPr lang="en-GB" sz="1600" dirty="0" smtClean="0"/>
              <a:t>Credit – either Pension Guarantee Credit or Pensions Savings Credit</a:t>
            </a:r>
            <a:endParaRPr lang="en-GB" sz="1600" dirty="0"/>
          </a:p>
          <a:p>
            <a:pPr marL="971550" lvl="1" indent="-285750">
              <a:lnSpc>
                <a:spcPct val="100000"/>
              </a:lnSpc>
              <a:buFont typeface="Wingdings" panose="05000000000000000000" pitchFamily="2" charset="2"/>
              <a:buChar char="Ø"/>
            </a:pPr>
            <a:endParaRPr lang="en-GB" sz="1600" dirty="0"/>
          </a:p>
          <a:p>
            <a:pPr lvl="1" indent="0">
              <a:lnSpc>
                <a:spcPct val="100000"/>
              </a:lnSpc>
              <a:buNone/>
            </a:pPr>
            <a:endParaRPr lang="en-GB" sz="1600" dirty="0" smtClean="0"/>
          </a:p>
        </p:txBody>
      </p:sp>
      <p:sp>
        <p:nvSpPr>
          <p:cNvPr id="11" name="Rounded Rectangle 10"/>
          <p:cNvSpPr/>
          <p:nvPr/>
        </p:nvSpPr>
        <p:spPr>
          <a:xfrm>
            <a:off x="6229739" y="1134088"/>
            <a:ext cx="5962261" cy="5002306"/>
          </a:xfrm>
          <a:prstGeom prst="roundRect">
            <a:avLst/>
          </a:prstGeom>
          <a:solidFill>
            <a:schemeClr val="accent1">
              <a:alpha val="4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Content Placeholder 3"/>
          <p:cNvSpPr>
            <a:spLocks noGrp="1"/>
          </p:cNvSpPr>
          <p:nvPr>
            <p:ph sz="half" idx="10"/>
          </p:nvPr>
        </p:nvSpPr>
        <p:spPr>
          <a:xfrm>
            <a:off x="2233704" y="1072280"/>
            <a:ext cx="1710767" cy="358590"/>
          </a:xfrm>
        </p:spPr>
        <p:txBody>
          <a:bodyPr/>
          <a:lstStyle/>
          <a:p>
            <a:pPr>
              <a:lnSpc>
                <a:spcPct val="100000"/>
              </a:lnSpc>
              <a:spcBef>
                <a:spcPts val="0"/>
              </a:spcBef>
            </a:pPr>
            <a:r>
              <a:rPr lang="en-GB" sz="1800" b="1" dirty="0" smtClean="0">
                <a:solidFill>
                  <a:srgbClr val="00A1DF"/>
                </a:solidFill>
                <a:ea typeface="+mj-ea"/>
                <a:cs typeface="+mj-cs"/>
              </a:rPr>
              <a:t>Help to Pay  </a:t>
            </a:r>
            <a:endParaRPr lang="en-GB" sz="1800" b="1" dirty="0">
              <a:solidFill>
                <a:srgbClr val="00A1DF"/>
              </a:solidFill>
              <a:ea typeface="+mj-ea"/>
              <a:cs typeface="+mj-cs"/>
            </a:endParaRPr>
          </a:p>
        </p:txBody>
      </p:sp>
      <p:sp>
        <p:nvSpPr>
          <p:cNvPr id="13" name="Content Placeholder 3"/>
          <p:cNvSpPr>
            <a:spLocks noGrp="1"/>
          </p:cNvSpPr>
          <p:nvPr>
            <p:ph sz="half" idx="10"/>
          </p:nvPr>
        </p:nvSpPr>
        <p:spPr>
          <a:xfrm>
            <a:off x="8246031" y="1094076"/>
            <a:ext cx="2224963" cy="358590"/>
          </a:xfrm>
        </p:spPr>
        <p:txBody>
          <a:bodyPr/>
          <a:lstStyle/>
          <a:p>
            <a:pPr>
              <a:lnSpc>
                <a:spcPct val="100000"/>
              </a:lnSpc>
              <a:spcBef>
                <a:spcPts val="0"/>
              </a:spcBef>
            </a:pPr>
            <a:r>
              <a:rPr lang="en-GB" sz="1800" b="1" dirty="0" smtClean="0">
                <a:solidFill>
                  <a:srgbClr val="00A1DF"/>
                </a:solidFill>
                <a:ea typeface="+mj-ea"/>
                <a:cs typeface="+mj-cs"/>
              </a:rPr>
              <a:t>Help To Pay  Cont’d</a:t>
            </a:r>
            <a:endParaRPr lang="en-GB" sz="1800" b="1" dirty="0">
              <a:solidFill>
                <a:srgbClr val="00A1DF"/>
              </a:solidFill>
              <a:ea typeface="+mj-ea"/>
              <a:cs typeface="+mj-cs"/>
            </a:endParaRPr>
          </a:p>
        </p:txBody>
      </p:sp>
      <p:sp>
        <p:nvSpPr>
          <p:cNvPr id="14" name="Content Placeholder 3"/>
          <p:cNvSpPr>
            <a:spLocks noGrp="1"/>
          </p:cNvSpPr>
          <p:nvPr>
            <p:ph sz="half" idx="10"/>
          </p:nvPr>
        </p:nvSpPr>
        <p:spPr>
          <a:xfrm>
            <a:off x="6411951" y="1505415"/>
            <a:ext cx="4493942" cy="3852648"/>
          </a:xfrm>
        </p:spPr>
        <p:txBody>
          <a:bodyPr/>
          <a:lstStyle/>
          <a:p>
            <a:pPr>
              <a:lnSpc>
                <a:spcPct val="100000"/>
              </a:lnSpc>
              <a:spcBef>
                <a:spcPts val="0"/>
              </a:spcBef>
            </a:pPr>
            <a:endParaRPr lang="en-GB" sz="1600" dirty="0" smtClean="0"/>
          </a:p>
          <a:p>
            <a:pPr>
              <a:lnSpc>
                <a:spcPct val="100000"/>
              </a:lnSpc>
              <a:spcBef>
                <a:spcPts val="0"/>
              </a:spcBef>
            </a:pPr>
            <a:endParaRPr lang="en-GB" sz="1600" dirty="0"/>
          </a:p>
          <a:p>
            <a:pPr marL="285750" indent="-285750" algn="just">
              <a:buFont typeface="Wingdings" panose="05000000000000000000" pitchFamily="2" charset="2"/>
              <a:buChar char="§"/>
            </a:pPr>
            <a:r>
              <a:rPr lang="en-GB" sz="1600" dirty="0"/>
              <a:t>Customers /advisors can ring our Affordability Team on 0800 0726765 </a:t>
            </a:r>
            <a:r>
              <a:rPr lang="en-GB" sz="1600" dirty="0" smtClean="0"/>
              <a:t>&amp; complete </a:t>
            </a:r>
            <a:r>
              <a:rPr lang="en-GB" sz="1600" dirty="0"/>
              <a:t>an income and expenditure </a:t>
            </a:r>
          </a:p>
          <a:p>
            <a:pPr marL="285750" indent="-285750" algn="just">
              <a:lnSpc>
                <a:spcPct val="100000"/>
              </a:lnSpc>
              <a:buFont typeface="Wingdings" panose="05000000000000000000" pitchFamily="2" charset="2"/>
              <a:buChar char="§"/>
            </a:pPr>
            <a:r>
              <a:rPr lang="en-GB" sz="1600" dirty="0"/>
              <a:t>Alternatively customers  can go on line and complete an application </a:t>
            </a:r>
            <a:r>
              <a:rPr lang="en-GB" sz="1600" dirty="0" smtClean="0"/>
              <a:t>form</a:t>
            </a:r>
          </a:p>
          <a:p>
            <a:pPr marL="285750" indent="-285750" algn="just">
              <a:lnSpc>
                <a:spcPct val="100000"/>
              </a:lnSpc>
              <a:buFont typeface="Wingdings" panose="05000000000000000000" pitchFamily="2" charset="2"/>
              <a:buChar char="§"/>
            </a:pPr>
            <a:r>
              <a:rPr lang="en-GB" sz="1600" dirty="0" smtClean="0">
                <a:hlinkClick r:id="rId2"/>
              </a:rPr>
              <a:t>https</a:t>
            </a:r>
            <a:r>
              <a:rPr lang="en-GB" sz="1600" dirty="0">
                <a:hlinkClick r:id="rId2"/>
              </a:rPr>
              <a:t>://www.unitedutilities.com/my-account/your-bill/difficulty-paying-your-bill/</a:t>
            </a:r>
            <a:endParaRPr lang="en-GB" sz="1600" dirty="0"/>
          </a:p>
          <a:p>
            <a:pPr marL="285750" indent="-285750" algn="just">
              <a:lnSpc>
                <a:spcPct val="100000"/>
              </a:lnSpc>
              <a:buFont typeface="Wingdings" panose="05000000000000000000" pitchFamily="2" charset="2"/>
              <a:buChar char="§"/>
            </a:pPr>
            <a:r>
              <a:rPr lang="en-GB" sz="1600" dirty="0" smtClean="0"/>
              <a:t>Application </a:t>
            </a:r>
            <a:r>
              <a:rPr lang="en-GB" sz="1600" dirty="0"/>
              <a:t>forms can also be sent out if necessary especially if access to the web isn’t possible</a:t>
            </a:r>
          </a:p>
          <a:p>
            <a:pPr marL="285750" indent="-285750" algn="just">
              <a:lnSpc>
                <a:spcPct val="100000"/>
              </a:lnSpc>
              <a:buFont typeface="Wingdings" panose="05000000000000000000" pitchFamily="2" charset="2"/>
              <a:buChar char="§"/>
            </a:pPr>
            <a:endParaRPr lang="en-GB" sz="1600" dirty="0"/>
          </a:p>
          <a:p>
            <a:pPr>
              <a:lnSpc>
                <a:spcPct val="100000"/>
              </a:lnSpc>
              <a:spcBef>
                <a:spcPts val="0"/>
              </a:spcBef>
            </a:pPr>
            <a:r>
              <a:rPr lang="en-GB" sz="1600" dirty="0" smtClean="0"/>
              <a:t> </a:t>
            </a:r>
          </a:p>
          <a:p>
            <a:pPr>
              <a:lnSpc>
                <a:spcPct val="100000"/>
              </a:lnSpc>
              <a:spcBef>
                <a:spcPts val="0"/>
              </a:spcBef>
            </a:pPr>
            <a:endParaRPr lang="en-GB" sz="1600" dirty="0"/>
          </a:p>
        </p:txBody>
      </p:sp>
      <p:sp>
        <p:nvSpPr>
          <p:cNvPr id="15" name="Content Placeholder 3"/>
          <p:cNvSpPr>
            <a:spLocks noGrp="1"/>
          </p:cNvSpPr>
          <p:nvPr>
            <p:ph sz="half" idx="10"/>
          </p:nvPr>
        </p:nvSpPr>
        <p:spPr>
          <a:xfrm flipV="1">
            <a:off x="6230653" y="4036104"/>
            <a:ext cx="10543988" cy="368628"/>
          </a:xfrm>
        </p:spPr>
        <p:txBody>
          <a:bodyPr/>
          <a:lstStyle/>
          <a:p>
            <a:pPr marL="971550" lvl="1" indent="-285750">
              <a:lnSpc>
                <a:spcPct val="100000"/>
              </a:lnSpc>
              <a:buFont typeface="Wingdings" panose="05000000000000000000" pitchFamily="2" charset="2"/>
              <a:buChar char="Ø"/>
            </a:pPr>
            <a:r>
              <a:rPr lang="en-GB" sz="1600" dirty="0" smtClean="0"/>
              <a:t> </a:t>
            </a:r>
          </a:p>
        </p:txBody>
      </p:sp>
      <p:sp>
        <p:nvSpPr>
          <p:cNvPr id="17" name="Content Placeholder 3"/>
          <p:cNvSpPr>
            <a:spLocks noGrp="1"/>
          </p:cNvSpPr>
          <p:nvPr>
            <p:ph sz="half" idx="10"/>
          </p:nvPr>
        </p:nvSpPr>
        <p:spPr>
          <a:xfrm>
            <a:off x="650929" y="1360448"/>
            <a:ext cx="5170008" cy="1196771"/>
          </a:xfrm>
        </p:spPr>
        <p:txBody>
          <a:bodyPr/>
          <a:lstStyle/>
          <a:p>
            <a:pPr marL="285750" indent="-285750" algn="just">
              <a:lnSpc>
                <a:spcPct val="100000"/>
              </a:lnSpc>
              <a:buFont typeface="Wingdings" panose="05000000000000000000" pitchFamily="2" charset="2"/>
              <a:buChar char="§"/>
            </a:pPr>
            <a:r>
              <a:rPr lang="en-GB" sz="1600" dirty="0" smtClean="0"/>
              <a:t>If the customer is  in receipt of Pension Credit or Pension Credit Guarantee but is not actually  in arrears with their water bill we still may be able to help.</a:t>
            </a:r>
            <a:endParaRPr lang="en-GB" sz="1600" dirty="0"/>
          </a:p>
        </p:txBody>
      </p:sp>
    </p:spTree>
    <p:extLst>
      <p:ext uri="{BB962C8B-B14F-4D97-AF65-F5344CB8AC3E}">
        <p14:creationId xmlns:p14="http://schemas.microsoft.com/office/powerpoint/2010/main" val="254271452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295834" y="967246"/>
            <a:ext cx="11170022" cy="776994"/>
          </a:xfrm>
          <a:prstGeom prst="round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Rounded Rectangle 5"/>
          <p:cNvSpPr/>
          <p:nvPr/>
        </p:nvSpPr>
        <p:spPr>
          <a:xfrm>
            <a:off x="295834" y="1828408"/>
            <a:ext cx="11170022" cy="4027836"/>
          </a:xfrm>
          <a:prstGeom prst="round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p:cNvSpPr>
            <a:spLocks noGrp="1"/>
          </p:cNvSpPr>
          <p:nvPr>
            <p:ph type="title"/>
          </p:nvPr>
        </p:nvSpPr>
        <p:spPr/>
        <p:txBody>
          <a:bodyPr/>
          <a:lstStyle/>
          <a:p>
            <a:r>
              <a:rPr lang="en-GB" dirty="0" smtClean="0"/>
              <a:t>Payment Break Scheme </a:t>
            </a:r>
            <a:endParaRPr lang="en-GB" dirty="0"/>
          </a:p>
        </p:txBody>
      </p:sp>
      <p:sp>
        <p:nvSpPr>
          <p:cNvPr id="4" name="Content Placeholder 3"/>
          <p:cNvSpPr>
            <a:spLocks noGrp="1"/>
          </p:cNvSpPr>
          <p:nvPr>
            <p:ph sz="half" idx="10"/>
          </p:nvPr>
        </p:nvSpPr>
        <p:spPr>
          <a:xfrm>
            <a:off x="433953" y="1968285"/>
            <a:ext cx="11466692" cy="4180808"/>
          </a:xfrm>
        </p:spPr>
        <p:txBody>
          <a:bodyPr/>
          <a:lstStyle/>
          <a:p>
            <a:pPr>
              <a:lnSpc>
                <a:spcPct val="100000"/>
              </a:lnSpc>
              <a:spcBef>
                <a:spcPts val="0"/>
              </a:spcBef>
            </a:pPr>
            <a:r>
              <a:rPr lang="en-GB" altLang="en-US" sz="1800" dirty="0" smtClean="0">
                <a:ea typeface="+mj-ea"/>
                <a:cs typeface="+mj-cs"/>
              </a:rPr>
              <a:t>ELIGIBILITY –our Payment Break is not for everyone- we want to make sure we can support those customers </a:t>
            </a:r>
          </a:p>
          <a:p>
            <a:pPr>
              <a:lnSpc>
                <a:spcPct val="100000"/>
              </a:lnSpc>
              <a:spcBef>
                <a:spcPts val="0"/>
              </a:spcBef>
            </a:pPr>
            <a:r>
              <a:rPr lang="en-GB" altLang="en-US" sz="1800" dirty="0" smtClean="0">
                <a:ea typeface="+mj-ea"/>
                <a:cs typeface="+mj-cs"/>
              </a:rPr>
              <a:t>who need our help the most. Clearly ,customers on low incomes will find it difficult   to cope with a large unexpected </a:t>
            </a:r>
          </a:p>
          <a:p>
            <a:pPr>
              <a:lnSpc>
                <a:spcPct val="100000"/>
              </a:lnSpc>
              <a:spcBef>
                <a:spcPts val="0"/>
              </a:spcBef>
            </a:pPr>
            <a:r>
              <a:rPr lang="en-GB" altLang="en-US" sz="1800" dirty="0" smtClean="0">
                <a:ea typeface="+mj-ea"/>
                <a:cs typeface="+mj-cs"/>
              </a:rPr>
              <a:t>bill or a significant change in household income.  Hence the criteria below</a:t>
            </a:r>
            <a:r>
              <a:rPr lang="en-GB" altLang="en-US" sz="1800" b="1" dirty="0" smtClean="0">
                <a:ea typeface="+mj-ea"/>
                <a:cs typeface="+mj-cs"/>
              </a:rPr>
              <a:t>:-</a:t>
            </a:r>
          </a:p>
          <a:p>
            <a:pPr marL="342900" indent="-342900">
              <a:buFont typeface="Wingdings" panose="05000000000000000000" pitchFamily="2" charset="2"/>
              <a:buChar char="§"/>
            </a:pPr>
            <a:r>
              <a:rPr lang="en-GB" altLang="en-US" sz="1600" dirty="0" smtClean="0"/>
              <a:t>Combined household income of under £21,000</a:t>
            </a:r>
          </a:p>
          <a:p>
            <a:pPr marL="342900" indent="-342900">
              <a:buFont typeface="Wingdings" panose="05000000000000000000" pitchFamily="2" charset="2"/>
              <a:buChar char="§"/>
            </a:pPr>
            <a:r>
              <a:rPr lang="en-GB" altLang="en-US" sz="1600" dirty="0" smtClean="0"/>
              <a:t>Customers on means tested benefits -</a:t>
            </a:r>
          </a:p>
          <a:p>
            <a:pPr marL="342900" indent="-342900">
              <a:buFont typeface="Wingdings" panose="05000000000000000000" pitchFamily="2" charset="2"/>
              <a:buChar char="§"/>
            </a:pPr>
            <a:r>
              <a:rPr lang="en-GB" altLang="en-US" sz="1600" dirty="0" smtClean="0"/>
              <a:t>Council Tax Reduction,  Working Tax Credits </a:t>
            </a:r>
          </a:p>
          <a:p>
            <a:pPr marL="342900" indent="-342900">
              <a:buFont typeface="Wingdings" panose="05000000000000000000" pitchFamily="2" charset="2"/>
              <a:buChar char="§"/>
            </a:pPr>
            <a:r>
              <a:rPr lang="en-GB" altLang="en-US" sz="1600" dirty="0" smtClean="0"/>
              <a:t>Housing Benefit, </a:t>
            </a:r>
          </a:p>
          <a:p>
            <a:pPr marL="342900" indent="-342900">
              <a:buFont typeface="Wingdings" panose="05000000000000000000" pitchFamily="2" charset="2"/>
              <a:buChar char="§"/>
            </a:pPr>
            <a:r>
              <a:rPr lang="en-GB" altLang="en-US" sz="1600" dirty="0" smtClean="0"/>
              <a:t>Income Support/Income based Job Seekers &amp; Employment Support Allowance,.</a:t>
            </a:r>
          </a:p>
          <a:p>
            <a:pPr marL="342900" indent="-342900">
              <a:buFont typeface="Wingdings" panose="05000000000000000000" pitchFamily="2" charset="2"/>
              <a:buChar char="§"/>
            </a:pPr>
            <a:r>
              <a:rPr lang="en-GB" altLang="en-US" sz="1600" dirty="0" smtClean="0"/>
              <a:t> Pension Credit, &amp; Universal Credit   </a:t>
            </a:r>
          </a:p>
        </p:txBody>
      </p:sp>
      <p:sp>
        <p:nvSpPr>
          <p:cNvPr id="3" name="TextBox 2"/>
          <p:cNvSpPr txBox="1"/>
          <p:nvPr/>
        </p:nvSpPr>
        <p:spPr>
          <a:xfrm>
            <a:off x="394445" y="1057835"/>
            <a:ext cx="10972801" cy="584775"/>
          </a:xfrm>
          <a:prstGeom prst="rect">
            <a:avLst/>
          </a:prstGeom>
          <a:noFill/>
        </p:spPr>
        <p:txBody>
          <a:bodyPr wrap="square" rtlCol="0">
            <a:spAutoFit/>
          </a:bodyPr>
          <a:lstStyle/>
          <a:p>
            <a:r>
              <a:rPr lang="en-GB" sz="1600" dirty="0" smtClean="0"/>
              <a:t>There can be times in life when it’s a struggle to make ends meet. This is often due to losing your job, not being able to work because of illness or you need to pay out for an unexpected household emergency. </a:t>
            </a:r>
            <a:endParaRPr lang="en-GB" sz="1600" dirty="0"/>
          </a:p>
        </p:txBody>
      </p:sp>
    </p:spTree>
    <p:extLst>
      <p:ext uri="{BB962C8B-B14F-4D97-AF65-F5344CB8AC3E}">
        <p14:creationId xmlns:p14="http://schemas.microsoft.com/office/powerpoint/2010/main" val="3630759420"/>
      </p:ext>
    </p:extLst>
  </p:cSld>
  <p:clrMapOvr>
    <a:masterClrMapping/>
  </p:clrMapOvr>
  <p:timing>
    <p:tnLst>
      <p:par>
        <p:cTn id="1" dur="indefinite" restart="never" nodeType="tmRoot"/>
      </p:par>
    </p:tnLst>
  </p:timing>
</p:sld>
</file>

<file path=ppt/theme/theme1.xml><?xml version="1.0" encoding="utf-8"?>
<a:theme xmlns:a="http://schemas.openxmlformats.org/drawingml/2006/main" name="UU blue">
  <a:themeElements>
    <a:clrScheme name="UU Blue">
      <a:dk1>
        <a:srgbClr val="000000"/>
      </a:dk1>
      <a:lt1>
        <a:srgbClr val="FFFFFF"/>
      </a:lt1>
      <a:dk2>
        <a:srgbClr val="003E52"/>
      </a:dk2>
      <a:lt2>
        <a:srgbClr val="DBD9D6"/>
      </a:lt2>
      <a:accent1>
        <a:srgbClr val="9ACAEB"/>
      </a:accent1>
      <a:accent2>
        <a:srgbClr val="00A1DF"/>
      </a:accent2>
      <a:accent3>
        <a:srgbClr val="67CFE3"/>
      </a:accent3>
      <a:accent4>
        <a:srgbClr val="C3E088"/>
      </a:accent4>
      <a:accent5>
        <a:srgbClr val="7C98AB"/>
      </a:accent5>
      <a:accent6>
        <a:srgbClr val="004750"/>
      </a:accent6>
      <a:hlink>
        <a:srgbClr val="00A1DF"/>
      </a:hlink>
      <a:folHlink>
        <a:srgbClr val="7C98AB"/>
      </a:folHlink>
    </a:clrScheme>
    <a:fontScheme name="United Utilities">
      <a:majorFont>
        <a:latin typeface="Calibri"/>
        <a:ea typeface=""/>
        <a:cs typeface=""/>
      </a:majorFont>
      <a:minorFont>
        <a:latin typeface="Calibri"/>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UU blue" id="{1DB50616-33F2-4B43-99D7-54196CF2A733}" vid="{DAFB7025-171C-43CA-AA1D-043FAE72381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2223180F40AE14D870570B2A7672F75" ma:contentTypeVersion="3" ma:contentTypeDescription="Create a new document." ma:contentTypeScope="" ma:versionID="fac18bd9202345bf2e1c0cd64c23725b">
  <xsd:schema xmlns:xsd="http://www.w3.org/2001/XMLSchema" xmlns:xs="http://www.w3.org/2001/XMLSchema" xmlns:p="http://schemas.microsoft.com/office/2006/metadata/properties" targetNamespace="http://schemas.microsoft.com/office/2006/metadata/properties" ma:root="true" ma:fieldsID="66719d7c16f63c6090ea45380218f494">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9FB9234-8D59-4B34-BFE6-84B2B99631D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2.xml><?xml version="1.0" encoding="utf-8"?>
<ds:datastoreItem xmlns:ds="http://schemas.openxmlformats.org/officeDocument/2006/customXml" ds:itemID="{F66EF048-2621-45AC-BCD2-3D27FF6DEC24}">
  <ds:schemaRefs>
    <ds:schemaRef ds:uri="http://purl.org/dc/dcmitype/"/>
    <ds:schemaRef ds:uri="http://purl.org/dc/elements/1.1/"/>
    <ds:schemaRef ds:uri="http://schemas.openxmlformats.org/package/2006/metadata/core-properties"/>
    <ds:schemaRef ds:uri="http://purl.org/dc/terms/"/>
    <ds:schemaRef ds:uri="http://schemas.microsoft.com/office/infopath/2007/PartnerControls"/>
    <ds:schemaRef ds:uri="http://schemas.microsoft.com/office/2006/documentManagement/types"/>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90156CB1-D871-4EBC-9890-10845ACDDAC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UU blue</Template>
  <TotalTime>7130</TotalTime>
  <Words>2603</Words>
  <Application>Microsoft Office PowerPoint</Application>
  <PresentationFormat>Widescreen</PresentationFormat>
  <Paragraphs>340</Paragraphs>
  <Slides>21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21</vt:i4>
      </vt:variant>
    </vt:vector>
  </HeadingPairs>
  <TitlesOfParts>
    <vt:vector size="25" baseType="lpstr">
      <vt:lpstr>Arial</vt:lpstr>
      <vt:lpstr>Calibri</vt:lpstr>
      <vt:lpstr>Wingdings</vt:lpstr>
      <vt:lpstr>UU blue</vt:lpstr>
      <vt:lpstr>United utilities Affordability Schemes </vt:lpstr>
      <vt:lpstr>RE-Start - Trust Eligibility </vt:lpstr>
      <vt:lpstr>RE Start -Trust Eligibility </vt:lpstr>
      <vt:lpstr>BACK ON TRACK (Support Tariff) </vt:lpstr>
      <vt:lpstr>PAYMENT MATCH (Arrears Allowance) &amp; DWP</vt:lpstr>
      <vt:lpstr>Help To Pay</vt:lpstr>
      <vt:lpstr>Help To Pay Cont’d</vt:lpstr>
      <vt:lpstr>Help To Pay Cont’d</vt:lpstr>
      <vt:lpstr>Payment Break Scheme </vt:lpstr>
      <vt:lpstr>Payment Break Scheme – how it works </vt:lpstr>
      <vt:lpstr>Watersure</vt:lpstr>
      <vt:lpstr>Watersure cont’d </vt:lpstr>
      <vt:lpstr>Free Meter Option</vt:lpstr>
      <vt:lpstr>Free Meter Option</vt:lpstr>
      <vt:lpstr>Free Meter Option</vt:lpstr>
      <vt:lpstr>Struggling to pay-on line application</vt:lpstr>
      <vt:lpstr>Affordability Options</vt:lpstr>
      <vt:lpstr>Priority Services</vt:lpstr>
      <vt:lpstr>Priority Services cont’d </vt:lpstr>
      <vt:lpstr>Extra Information </vt:lpstr>
      <vt:lpstr>Outreach Manager –Carole Quinn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dom@fuzzyduck.eu</dc:creator>
  <cp:lastModifiedBy>Lucy Bell</cp:lastModifiedBy>
  <cp:revision>347</cp:revision>
  <cp:lastPrinted>2019-03-08T10:53:22Z</cp:lastPrinted>
  <dcterms:created xsi:type="dcterms:W3CDTF">2015-10-13T11:41:22Z</dcterms:created>
  <dcterms:modified xsi:type="dcterms:W3CDTF">2019-04-30T09:01:33Z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0x010100A2223180F40AE14D870570B2A7672F75</vt:lpwstr>
  </property>
</Properties>
</file>