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61" r:id="rId8"/>
    <p:sldId id="268" r:id="rId9"/>
    <p:sldId id="262" r:id="rId10"/>
    <p:sldId id="263" r:id="rId11"/>
    <p:sldId id="269" r:id="rId12"/>
    <p:sldId id="264" r:id="rId13"/>
    <p:sldId id="265" r:id="rId14"/>
    <p:sldId id="266" r:id="rId15"/>
    <p:sldId id="26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61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53899-C101-4752-A6CF-168F927F52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677DE09-6D2D-4605-B8AB-9AC0E5FEE9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D510CC5-9373-40E4-B353-B7876D21BF9C}"/>
              </a:ext>
            </a:extLst>
          </p:cNvPr>
          <p:cNvSpPr>
            <a:spLocks noGrp="1"/>
          </p:cNvSpPr>
          <p:nvPr>
            <p:ph type="dt" sz="half" idx="10"/>
          </p:nvPr>
        </p:nvSpPr>
        <p:spPr/>
        <p:txBody>
          <a:bodyPr/>
          <a:lstStyle/>
          <a:p>
            <a:fld id="{CAE5F7AB-541B-4927-9BA6-2210CB59DBF4}" type="datetimeFigureOut">
              <a:rPr lang="en-GB" smtClean="0"/>
              <a:t>13/03/2026</a:t>
            </a:fld>
            <a:endParaRPr lang="en-GB"/>
          </a:p>
        </p:txBody>
      </p:sp>
      <p:sp>
        <p:nvSpPr>
          <p:cNvPr id="5" name="Footer Placeholder 4">
            <a:extLst>
              <a:ext uri="{FF2B5EF4-FFF2-40B4-BE49-F238E27FC236}">
                <a16:creationId xmlns:a16="http://schemas.microsoft.com/office/drawing/2014/main" id="{C95B11D3-25E8-4931-AC13-3880B370F9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30FCA1-22C6-49DB-A151-CC962D1B696D}"/>
              </a:ext>
            </a:extLst>
          </p:cNvPr>
          <p:cNvSpPr>
            <a:spLocks noGrp="1"/>
          </p:cNvSpPr>
          <p:nvPr>
            <p:ph type="sldNum" sz="quarter" idx="12"/>
          </p:nvPr>
        </p:nvSpPr>
        <p:spPr/>
        <p:txBody>
          <a:bodyPr/>
          <a:lstStyle/>
          <a:p>
            <a:fld id="{2D2D1405-E5D6-4A2D-9D0B-3A44CD2D02AD}" type="slidenum">
              <a:rPr lang="en-GB" smtClean="0"/>
              <a:t>‹#›</a:t>
            </a:fld>
            <a:endParaRPr lang="en-GB"/>
          </a:p>
        </p:txBody>
      </p:sp>
    </p:spTree>
    <p:extLst>
      <p:ext uri="{BB962C8B-B14F-4D97-AF65-F5344CB8AC3E}">
        <p14:creationId xmlns:p14="http://schemas.microsoft.com/office/powerpoint/2010/main" val="212153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6117C-18DB-484A-A3A2-213C234C1D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C6BBA9F-03B3-4CC6-8ACA-F3D0C63BB0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12EB56-4442-41F9-8092-DBD4FAC4270D}"/>
              </a:ext>
            </a:extLst>
          </p:cNvPr>
          <p:cNvSpPr>
            <a:spLocks noGrp="1"/>
          </p:cNvSpPr>
          <p:nvPr>
            <p:ph type="dt" sz="half" idx="10"/>
          </p:nvPr>
        </p:nvSpPr>
        <p:spPr/>
        <p:txBody>
          <a:bodyPr/>
          <a:lstStyle/>
          <a:p>
            <a:fld id="{CAE5F7AB-541B-4927-9BA6-2210CB59DBF4}" type="datetimeFigureOut">
              <a:rPr lang="en-GB" smtClean="0"/>
              <a:t>13/03/2026</a:t>
            </a:fld>
            <a:endParaRPr lang="en-GB"/>
          </a:p>
        </p:txBody>
      </p:sp>
      <p:sp>
        <p:nvSpPr>
          <p:cNvPr id="5" name="Footer Placeholder 4">
            <a:extLst>
              <a:ext uri="{FF2B5EF4-FFF2-40B4-BE49-F238E27FC236}">
                <a16:creationId xmlns:a16="http://schemas.microsoft.com/office/drawing/2014/main" id="{80B00B27-800F-4F24-8822-ADD07351B8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2B5BF9E-D7C6-41DA-828C-6B35178095A5}"/>
              </a:ext>
            </a:extLst>
          </p:cNvPr>
          <p:cNvSpPr>
            <a:spLocks noGrp="1"/>
          </p:cNvSpPr>
          <p:nvPr>
            <p:ph type="sldNum" sz="quarter" idx="12"/>
          </p:nvPr>
        </p:nvSpPr>
        <p:spPr/>
        <p:txBody>
          <a:bodyPr/>
          <a:lstStyle/>
          <a:p>
            <a:fld id="{2D2D1405-E5D6-4A2D-9D0B-3A44CD2D02AD}" type="slidenum">
              <a:rPr lang="en-GB" smtClean="0"/>
              <a:t>‹#›</a:t>
            </a:fld>
            <a:endParaRPr lang="en-GB"/>
          </a:p>
        </p:txBody>
      </p:sp>
    </p:spTree>
    <p:extLst>
      <p:ext uri="{BB962C8B-B14F-4D97-AF65-F5344CB8AC3E}">
        <p14:creationId xmlns:p14="http://schemas.microsoft.com/office/powerpoint/2010/main" val="3339589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DC6246-37C2-4403-AD8F-AEEA1B1130B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965F3F3-29DD-4CD2-83C2-C0A177274C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5C8FB2B-4C70-4882-A0F3-A76FA2C504E7}"/>
              </a:ext>
            </a:extLst>
          </p:cNvPr>
          <p:cNvSpPr>
            <a:spLocks noGrp="1"/>
          </p:cNvSpPr>
          <p:nvPr>
            <p:ph type="dt" sz="half" idx="10"/>
          </p:nvPr>
        </p:nvSpPr>
        <p:spPr/>
        <p:txBody>
          <a:bodyPr/>
          <a:lstStyle/>
          <a:p>
            <a:fld id="{CAE5F7AB-541B-4927-9BA6-2210CB59DBF4}" type="datetimeFigureOut">
              <a:rPr lang="en-GB" smtClean="0"/>
              <a:t>13/03/2026</a:t>
            </a:fld>
            <a:endParaRPr lang="en-GB"/>
          </a:p>
        </p:txBody>
      </p:sp>
      <p:sp>
        <p:nvSpPr>
          <p:cNvPr id="5" name="Footer Placeholder 4">
            <a:extLst>
              <a:ext uri="{FF2B5EF4-FFF2-40B4-BE49-F238E27FC236}">
                <a16:creationId xmlns:a16="http://schemas.microsoft.com/office/drawing/2014/main" id="{CE98C528-1948-4626-BB52-EEFF0186FC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E13ED6-9A2A-453C-8A6F-4A898431F811}"/>
              </a:ext>
            </a:extLst>
          </p:cNvPr>
          <p:cNvSpPr>
            <a:spLocks noGrp="1"/>
          </p:cNvSpPr>
          <p:nvPr>
            <p:ph type="sldNum" sz="quarter" idx="12"/>
          </p:nvPr>
        </p:nvSpPr>
        <p:spPr/>
        <p:txBody>
          <a:bodyPr/>
          <a:lstStyle/>
          <a:p>
            <a:fld id="{2D2D1405-E5D6-4A2D-9D0B-3A44CD2D02AD}" type="slidenum">
              <a:rPr lang="en-GB" smtClean="0"/>
              <a:t>‹#›</a:t>
            </a:fld>
            <a:endParaRPr lang="en-GB"/>
          </a:p>
        </p:txBody>
      </p:sp>
    </p:spTree>
    <p:extLst>
      <p:ext uri="{BB962C8B-B14F-4D97-AF65-F5344CB8AC3E}">
        <p14:creationId xmlns:p14="http://schemas.microsoft.com/office/powerpoint/2010/main" val="2735895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4A159-8087-4CA8-B3C1-90158648A3E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C3945F-03E8-4233-A1A4-9F46F40E7F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F2834D-5E4E-42B6-BF09-07ECBFA8F750}"/>
              </a:ext>
            </a:extLst>
          </p:cNvPr>
          <p:cNvSpPr>
            <a:spLocks noGrp="1"/>
          </p:cNvSpPr>
          <p:nvPr>
            <p:ph type="dt" sz="half" idx="10"/>
          </p:nvPr>
        </p:nvSpPr>
        <p:spPr/>
        <p:txBody>
          <a:bodyPr/>
          <a:lstStyle/>
          <a:p>
            <a:fld id="{CAE5F7AB-541B-4927-9BA6-2210CB59DBF4}" type="datetimeFigureOut">
              <a:rPr lang="en-GB" smtClean="0"/>
              <a:t>13/03/2026</a:t>
            </a:fld>
            <a:endParaRPr lang="en-GB"/>
          </a:p>
        </p:txBody>
      </p:sp>
      <p:sp>
        <p:nvSpPr>
          <p:cNvPr id="5" name="Footer Placeholder 4">
            <a:extLst>
              <a:ext uri="{FF2B5EF4-FFF2-40B4-BE49-F238E27FC236}">
                <a16:creationId xmlns:a16="http://schemas.microsoft.com/office/drawing/2014/main" id="{299060D7-A089-4043-9798-502E05E97A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00415F-A391-4156-B032-1701EBE8EEF6}"/>
              </a:ext>
            </a:extLst>
          </p:cNvPr>
          <p:cNvSpPr>
            <a:spLocks noGrp="1"/>
          </p:cNvSpPr>
          <p:nvPr>
            <p:ph type="sldNum" sz="quarter" idx="12"/>
          </p:nvPr>
        </p:nvSpPr>
        <p:spPr/>
        <p:txBody>
          <a:bodyPr/>
          <a:lstStyle/>
          <a:p>
            <a:fld id="{2D2D1405-E5D6-4A2D-9D0B-3A44CD2D02AD}" type="slidenum">
              <a:rPr lang="en-GB" smtClean="0"/>
              <a:t>‹#›</a:t>
            </a:fld>
            <a:endParaRPr lang="en-GB"/>
          </a:p>
        </p:txBody>
      </p:sp>
    </p:spTree>
    <p:extLst>
      <p:ext uri="{BB962C8B-B14F-4D97-AF65-F5344CB8AC3E}">
        <p14:creationId xmlns:p14="http://schemas.microsoft.com/office/powerpoint/2010/main" val="1506997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1D7B7-379B-4625-88BA-5E86B81FF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AFC0F4-588D-4A7C-BCD5-EDAB87BBC6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EE575A-9590-4EAA-B407-04DA87D996C8}"/>
              </a:ext>
            </a:extLst>
          </p:cNvPr>
          <p:cNvSpPr>
            <a:spLocks noGrp="1"/>
          </p:cNvSpPr>
          <p:nvPr>
            <p:ph type="dt" sz="half" idx="10"/>
          </p:nvPr>
        </p:nvSpPr>
        <p:spPr/>
        <p:txBody>
          <a:bodyPr/>
          <a:lstStyle/>
          <a:p>
            <a:fld id="{CAE5F7AB-541B-4927-9BA6-2210CB59DBF4}" type="datetimeFigureOut">
              <a:rPr lang="en-GB" smtClean="0"/>
              <a:t>13/03/2026</a:t>
            </a:fld>
            <a:endParaRPr lang="en-GB"/>
          </a:p>
        </p:txBody>
      </p:sp>
      <p:sp>
        <p:nvSpPr>
          <p:cNvPr id="5" name="Footer Placeholder 4">
            <a:extLst>
              <a:ext uri="{FF2B5EF4-FFF2-40B4-BE49-F238E27FC236}">
                <a16:creationId xmlns:a16="http://schemas.microsoft.com/office/drawing/2014/main" id="{BC66FA6A-1EC4-49ED-A000-6491093735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58D6D7F-D277-49B1-A884-46A89AF7D876}"/>
              </a:ext>
            </a:extLst>
          </p:cNvPr>
          <p:cNvSpPr>
            <a:spLocks noGrp="1"/>
          </p:cNvSpPr>
          <p:nvPr>
            <p:ph type="sldNum" sz="quarter" idx="12"/>
          </p:nvPr>
        </p:nvSpPr>
        <p:spPr/>
        <p:txBody>
          <a:bodyPr/>
          <a:lstStyle/>
          <a:p>
            <a:fld id="{2D2D1405-E5D6-4A2D-9D0B-3A44CD2D02AD}" type="slidenum">
              <a:rPr lang="en-GB" smtClean="0"/>
              <a:t>‹#›</a:t>
            </a:fld>
            <a:endParaRPr lang="en-GB"/>
          </a:p>
        </p:txBody>
      </p:sp>
    </p:spTree>
    <p:extLst>
      <p:ext uri="{BB962C8B-B14F-4D97-AF65-F5344CB8AC3E}">
        <p14:creationId xmlns:p14="http://schemas.microsoft.com/office/powerpoint/2010/main" val="4224119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B656C-B261-469F-9E6A-FB39FF5472D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7E19468-9B93-4313-A97E-A8A9A1609D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8F79EF7-1D29-48AD-AE90-B569E6BC236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F6BF920-F3C0-4B72-9500-222D02F27429}"/>
              </a:ext>
            </a:extLst>
          </p:cNvPr>
          <p:cNvSpPr>
            <a:spLocks noGrp="1"/>
          </p:cNvSpPr>
          <p:nvPr>
            <p:ph type="dt" sz="half" idx="10"/>
          </p:nvPr>
        </p:nvSpPr>
        <p:spPr/>
        <p:txBody>
          <a:bodyPr/>
          <a:lstStyle/>
          <a:p>
            <a:fld id="{CAE5F7AB-541B-4927-9BA6-2210CB59DBF4}" type="datetimeFigureOut">
              <a:rPr lang="en-GB" smtClean="0"/>
              <a:t>13/03/2026</a:t>
            </a:fld>
            <a:endParaRPr lang="en-GB"/>
          </a:p>
        </p:txBody>
      </p:sp>
      <p:sp>
        <p:nvSpPr>
          <p:cNvPr id="6" name="Footer Placeholder 5">
            <a:extLst>
              <a:ext uri="{FF2B5EF4-FFF2-40B4-BE49-F238E27FC236}">
                <a16:creationId xmlns:a16="http://schemas.microsoft.com/office/drawing/2014/main" id="{85916FAB-2DC2-4B92-AC44-E8C556161F1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B0304C-561F-454D-831B-B8228CE1B9BB}"/>
              </a:ext>
            </a:extLst>
          </p:cNvPr>
          <p:cNvSpPr>
            <a:spLocks noGrp="1"/>
          </p:cNvSpPr>
          <p:nvPr>
            <p:ph type="sldNum" sz="quarter" idx="12"/>
          </p:nvPr>
        </p:nvSpPr>
        <p:spPr/>
        <p:txBody>
          <a:bodyPr/>
          <a:lstStyle/>
          <a:p>
            <a:fld id="{2D2D1405-E5D6-4A2D-9D0B-3A44CD2D02AD}" type="slidenum">
              <a:rPr lang="en-GB" smtClean="0"/>
              <a:t>‹#›</a:t>
            </a:fld>
            <a:endParaRPr lang="en-GB"/>
          </a:p>
        </p:txBody>
      </p:sp>
    </p:spTree>
    <p:extLst>
      <p:ext uri="{BB962C8B-B14F-4D97-AF65-F5344CB8AC3E}">
        <p14:creationId xmlns:p14="http://schemas.microsoft.com/office/powerpoint/2010/main" val="3439673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B577E-2C79-43ED-B12A-300E6206BF2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EBE51F3-8FB6-47F9-B43E-EABA8396F6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14E5C6-9754-48C6-A7A4-211BE2AA29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E5066AF-3728-4B86-9F1D-EF8144864F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DD8DD1-41FF-431C-B435-9ECB98B6C3C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E5A5888-6E0E-4789-A5EF-B2D530522ED3}"/>
              </a:ext>
            </a:extLst>
          </p:cNvPr>
          <p:cNvSpPr>
            <a:spLocks noGrp="1"/>
          </p:cNvSpPr>
          <p:nvPr>
            <p:ph type="dt" sz="half" idx="10"/>
          </p:nvPr>
        </p:nvSpPr>
        <p:spPr/>
        <p:txBody>
          <a:bodyPr/>
          <a:lstStyle/>
          <a:p>
            <a:fld id="{CAE5F7AB-541B-4927-9BA6-2210CB59DBF4}" type="datetimeFigureOut">
              <a:rPr lang="en-GB" smtClean="0"/>
              <a:t>13/03/2026</a:t>
            </a:fld>
            <a:endParaRPr lang="en-GB"/>
          </a:p>
        </p:txBody>
      </p:sp>
      <p:sp>
        <p:nvSpPr>
          <p:cNvPr id="8" name="Footer Placeholder 7">
            <a:extLst>
              <a:ext uri="{FF2B5EF4-FFF2-40B4-BE49-F238E27FC236}">
                <a16:creationId xmlns:a16="http://schemas.microsoft.com/office/drawing/2014/main" id="{624B2F00-018B-4E4B-81A0-34E7E893985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364B7BF-98C1-48DC-B5AD-D42BB121F255}"/>
              </a:ext>
            </a:extLst>
          </p:cNvPr>
          <p:cNvSpPr>
            <a:spLocks noGrp="1"/>
          </p:cNvSpPr>
          <p:nvPr>
            <p:ph type="sldNum" sz="quarter" idx="12"/>
          </p:nvPr>
        </p:nvSpPr>
        <p:spPr/>
        <p:txBody>
          <a:bodyPr/>
          <a:lstStyle/>
          <a:p>
            <a:fld id="{2D2D1405-E5D6-4A2D-9D0B-3A44CD2D02AD}" type="slidenum">
              <a:rPr lang="en-GB" smtClean="0"/>
              <a:t>‹#›</a:t>
            </a:fld>
            <a:endParaRPr lang="en-GB"/>
          </a:p>
        </p:txBody>
      </p:sp>
    </p:spTree>
    <p:extLst>
      <p:ext uri="{BB962C8B-B14F-4D97-AF65-F5344CB8AC3E}">
        <p14:creationId xmlns:p14="http://schemas.microsoft.com/office/powerpoint/2010/main" val="1486182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4A16F-74FE-4A46-8EE1-28DE3968A61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20FF88D-04B1-4DDA-8B2D-59C116EBB67C}"/>
              </a:ext>
            </a:extLst>
          </p:cNvPr>
          <p:cNvSpPr>
            <a:spLocks noGrp="1"/>
          </p:cNvSpPr>
          <p:nvPr>
            <p:ph type="dt" sz="half" idx="10"/>
          </p:nvPr>
        </p:nvSpPr>
        <p:spPr/>
        <p:txBody>
          <a:bodyPr/>
          <a:lstStyle/>
          <a:p>
            <a:fld id="{CAE5F7AB-541B-4927-9BA6-2210CB59DBF4}" type="datetimeFigureOut">
              <a:rPr lang="en-GB" smtClean="0"/>
              <a:t>13/03/2026</a:t>
            </a:fld>
            <a:endParaRPr lang="en-GB"/>
          </a:p>
        </p:txBody>
      </p:sp>
      <p:sp>
        <p:nvSpPr>
          <p:cNvPr id="4" name="Footer Placeholder 3">
            <a:extLst>
              <a:ext uri="{FF2B5EF4-FFF2-40B4-BE49-F238E27FC236}">
                <a16:creationId xmlns:a16="http://schemas.microsoft.com/office/drawing/2014/main" id="{14FB1B3F-2AD7-45C5-A963-250B259BDBA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E964D91-09DC-4815-A075-917B8AC098B7}"/>
              </a:ext>
            </a:extLst>
          </p:cNvPr>
          <p:cNvSpPr>
            <a:spLocks noGrp="1"/>
          </p:cNvSpPr>
          <p:nvPr>
            <p:ph type="sldNum" sz="quarter" idx="12"/>
          </p:nvPr>
        </p:nvSpPr>
        <p:spPr/>
        <p:txBody>
          <a:bodyPr/>
          <a:lstStyle/>
          <a:p>
            <a:fld id="{2D2D1405-E5D6-4A2D-9D0B-3A44CD2D02AD}" type="slidenum">
              <a:rPr lang="en-GB" smtClean="0"/>
              <a:t>‹#›</a:t>
            </a:fld>
            <a:endParaRPr lang="en-GB"/>
          </a:p>
        </p:txBody>
      </p:sp>
    </p:spTree>
    <p:extLst>
      <p:ext uri="{BB962C8B-B14F-4D97-AF65-F5344CB8AC3E}">
        <p14:creationId xmlns:p14="http://schemas.microsoft.com/office/powerpoint/2010/main" val="635242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304B2D-BD98-41E6-A819-8FCFDFF790D9}"/>
              </a:ext>
            </a:extLst>
          </p:cNvPr>
          <p:cNvSpPr>
            <a:spLocks noGrp="1"/>
          </p:cNvSpPr>
          <p:nvPr>
            <p:ph type="dt" sz="half" idx="10"/>
          </p:nvPr>
        </p:nvSpPr>
        <p:spPr/>
        <p:txBody>
          <a:bodyPr/>
          <a:lstStyle/>
          <a:p>
            <a:fld id="{CAE5F7AB-541B-4927-9BA6-2210CB59DBF4}" type="datetimeFigureOut">
              <a:rPr lang="en-GB" smtClean="0"/>
              <a:t>13/03/2026</a:t>
            </a:fld>
            <a:endParaRPr lang="en-GB"/>
          </a:p>
        </p:txBody>
      </p:sp>
      <p:sp>
        <p:nvSpPr>
          <p:cNvPr id="3" name="Footer Placeholder 2">
            <a:extLst>
              <a:ext uri="{FF2B5EF4-FFF2-40B4-BE49-F238E27FC236}">
                <a16:creationId xmlns:a16="http://schemas.microsoft.com/office/drawing/2014/main" id="{6CB9A9D8-9528-46E0-BD51-EC97FBB041A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8AE94D6-8D1E-483B-A3C7-9C829E6B3DC6}"/>
              </a:ext>
            </a:extLst>
          </p:cNvPr>
          <p:cNvSpPr>
            <a:spLocks noGrp="1"/>
          </p:cNvSpPr>
          <p:nvPr>
            <p:ph type="sldNum" sz="quarter" idx="12"/>
          </p:nvPr>
        </p:nvSpPr>
        <p:spPr/>
        <p:txBody>
          <a:bodyPr/>
          <a:lstStyle/>
          <a:p>
            <a:fld id="{2D2D1405-E5D6-4A2D-9D0B-3A44CD2D02AD}" type="slidenum">
              <a:rPr lang="en-GB" smtClean="0"/>
              <a:t>‹#›</a:t>
            </a:fld>
            <a:endParaRPr lang="en-GB"/>
          </a:p>
        </p:txBody>
      </p:sp>
    </p:spTree>
    <p:extLst>
      <p:ext uri="{BB962C8B-B14F-4D97-AF65-F5344CB8AC3E}">
        <p14:creationId xmlns:p14="http://schemas.microsoft.com/office/powerpoint/2010/main" val="1550878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7B6CC-8526-4FDF-BBB9-3B72750ACA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2F038E7-9630-4210-948A-2769A560DB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13EDD58-912D-4541-9386-D4F59592B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DBCADE-F2BA-4E58-9E0B-2196B14BAFF7}"/>
              </a:ext>
            </a:extLst>
          </p:cNvPr>
          <p:cNvSpPr>
            <a:spLocks noGrp="1"/>
          </p:cNvSpPr>
          <p:nvPr>
            <p:ph type="dt" sz="half" idx="10"/>
          </p:nvPr>
        </p:nvSpPr>
        <p:spPr/>
        <p:txBody>
          <a:bodyPr/>
          <a:lstStyle/>
          <a:p>
            <a:fld id="{CAE5F7AB-541B-4927-9BA6-2210CB59DBF4}" type="datetimeFigureOut">
              <a:rPr lang="en-GB" smtClean="0"/>
              <a:t>13/03/2026</a:t>
            </a:fld>
            <a:endParaRPr lang="en-GB"/>
          </a:p>
        </p:txBody>
      </p:sp>
      <p:sp>
        <p:nvSpPr>
          <p:cNvPr id="6" name="Footer Placeholder 5">
            <a:extLst>
              <a:ext uri="{FF2B5EF4-FFF2-40B4-BE49-F238E27FC236}">
                <a16:creationId xmlns:a16="http://schemas.microsoft.com/office/drawing/2014/main" id="{29E9EC87-92CB-4D8E-BEDF-01CD6FD708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B9137A4-D654-4BD4-8A9A-6220A73F52BC}"/>
              </a:ext>
            </a:extLst>
          </p:cNvPr>
          <p:cNvSpPr>
            <a:spLocks noGrp="1"/>
          </p:cNvSpPr>
          <p:nvPr>
            <p:ph type="sldNum" sz="quarter" idx="12"/>
          </p:nvPr>
        </p:nvSpPr>
        <p:spPr/>
        <p:txBody>
          <a:bodyPr/>
          <a:lstStyle/>
          <a:p>
            <a:fld id="{2D2D1405-E5D6-4A2D-9D0B-3A44CD2D02AD}" type="slidenum">
              <a:rPr lang="en-GB" smtClean="0"/>
              <a:t>‹#›</a:t>
            </a:fld>
            <a:endParaRPr lang="en-GB"/>
          </a:p>
        </p:txBody>
      </p:sp>
    </p:spTree>
    <p:extLst>
      <p:ext uri="{BB962C8B-B14F-4D97-AF65-F5344CB8AC3E}">
        <p14:creationId xmlns:p14="http://schemas.microsoft.com/office/powerpoint/2010/main" val="1797752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A6874-5D40-4913-AE5C-3A8F0EE823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1AB9C16-AACD-46EE-AD2B-0C1A6F6441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35DAE8C-3282-4784-8FFE-EBD69B4B35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F1DCB8-72D6-4959-86BD-A216E95345B8}"/>
              </a:ext>
            </a:extLst>
          </p:cNvPr>
          <p:cNvSpPr>
            <a:spLocks noGrp="1"/>
          </p:cNvSpPr>
          <p:nvPr>
            <p:ph type="dt" sz="half" idx="10"/>
          </p:nvPr>
        </p:nvSpPr>
        <p:spPr/>
        <p:txBody>
          <a:bodyPr/>
          <a:lstStyle/>
          <a:p>
            <a:fld id="{CAE5F7AB-541B-4927-9BA6-2210CB59DBF4}" type="datetimeFigureOut">
              <a:rPr lang="en-GB" smtClean="0"/>
              <a:t>13/03/2026</a:t>
            </a:fld>
            <a:endParaRPr lang="en-GB"/>
          </a:p>
        </p:txBody>
      </p:sp>
      <p:sp>
        <p:nvSpPr>
          <p:cNvPr id="6" name="Footer Placeholder 5">
            <a:extLst>
              <a:ext uri="{FF2B5EF4-FFF2-40B4-BE49-F238E27FC236}">
                <a16:creationId xmlns:a16="http://schemas.microsoft.com/office/drawing/2014/main" id="{424BBD78-BA8D-4904-8DE9-FDC4EBEF8F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16EEA8-DBDA-4085-907E-60C7C1B71437}"/>
              </a:ext>
            </a:extLst>
          </p:cNvPr>
          <p:cNvSpPr>
            <a:spLocks noGrp="1"/>
          </p:cNvSpPr>
          <p:nvPr>
            <p:ph type="sldNum" sz="quarter" idx="12"/>
          </p:nvPr>
        </p:nvSpPr>
        <p:spPr/>
        <p:txBody>
          <a:bodyPr/>
          <a:lstStyle/>
          <a:p>
            <a:fld id="{2D2D1405-E5D6-4A2D-9D0B-3A44CD2D02AD}" type="slidenum">
              <a:rPr lang="en-GB" smtClean="0"/>
              <a:t>‹#›</a:t>
            </a:fld>
            <a:endParaRPr lang="en-GB"/>
          </a:p>
        </p:txBody>
      </p:sp>
    </p:spTree>
    <p:extLst>
      <p:ext uri="{BB962C8B-B14F-4D97-AF65-F5344CB8AC3E}">
        <p14:creationId xmlns:p14="http://schemas.microsoft.com/office/powerpoint/2010/main" val="1187224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F06791-D102-4B6F-9458-5146A7BAB1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6B05006-1C09-420B-BB94-E2CFEAA1DD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D78F31-7FF9-4472-9127-CBD1EF9F13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E5F7AB-541B-4927-9BA6-2210CB59DBF4}" type="datetimeFigureOut">
              <a:rPr lang="en-GB" smtClean="0"/>
              <a:t>13/03/2026</a:t>
            </a:fld>
            <a:endParaRPr lang="en-GB"/>
          </a:p>
        </p:txBody>
      </p:sp>
      <p:sp>
        <p:nvSpPr>
          <p:cNvPr id="5" name="Footer Placeholder 4">
            <a:extLst>
              <a:ext uri="{FF2B5EF4-FFF2-40B4-BE49-F238E27FC236}">
                <a16:creationId xmlns:a16="http://schemas.microsoft.com/office/drawing/2014/main" id="{B5094C65-05D8-40E6-A73E-76EE56EF44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DF6D279-C97D-4063-8165-47A8759E7D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2D1405-E5D6-4A2D-9D0B-3A44CD2D02AD}" type="slidenum">
              <a:rPr lang="en-GB" smtClean="0"/>
              <a:t>‹#›</a:t>
            </a:fld>
            <a:endParaRPr lang="en-GB"/>
          </a:p>
        </p:txBody>
      </p:sp>
    </p:spTree>
    <p:extLst>
      <p:ext uri="{BB962C8B-B14F-4D97-AF65-F5344CB8AC3E}">
        <p14:creationId xmlns:p14="http://schemas.microsoft.com/office/powerpoint/2010/main" val="30460507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mma.dobie@cumberland.gov.uk" TargetMode="Externa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hyperlink" Target="mailto:jennifer.flanagan@cumbria.gov.uk"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mailto:customerservicesASC@cumberland.gov.uk" TargetMode="External"/><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hyperlink" Target="mailto:customerservicesASC@westmorlandandfurness.gov.uk"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logo&#10;&#10;Description automatically generated">
            <a:extLst>
              <a:ext uri="{FF2B5EF4-FFF2-40B4-BE49-F238E27FC236}">
                <a16:creationId xmlns:a16="http://schemas.microsoft.com/office/drawing/2014/main" id="{7A226A8E-CAA3-443D-A0E6-EDE394E123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82184"/>
            <a:ext cx="12192000" cy="1575816"/>
          </a:xfrm>
          <a:prstGeom prst="rect">
            <a:avLst/>
          </a:prstGeom>
        </p:spPr>
      </p:pic>
      <p:sp>
        <p:nvSpPr>
          <p:cNvPr id="3" name="Title 1">
            <a:extLst>
              <a:ext uri="{FF2B5EF4-FFF2-40B4-BE49-F238E27FC236}">
                <a16:creationId xmlns:a16="http://schemas.microsoft.com/office/drawing/2014/main" id="{62532BD2-5A3C-4413-B7D9-BD042F319518}"/>
              </a:ext>
            </a:extLst>
          </p:cNvPr>
          <p:cNvSpPr>
            <a:spLocks noGrp="1"/>
          </p:cNvSpPr>
          <p:nvPr>
            <p:ph type="ctrTitle"/>
          </p:nvPr>
        </p:nvSpPr>
        <p:spPr>
          <a:xfrm>
            <a:off x="504825" y="558883"/>
            <a:ext cx="11363325" cy="2238468"/>
          </a:xfrm>
        </p:spPr>
        <p:txBody>
          <a:bodyPr>
            <a:noAutofit/>
          </a:bodyPr>
          <a:lstStyle/>
          <a:p>
            <a:br>
              <a:rPr lang="en-GB" sz="4400" b="1" dirty="0">
                <a:latin typeface="Arial" panose="020B0604020202020204" pitchFamily="34" charset="0"/>
                <a:cs typeface="Arial" panose="020B0604020202020204" pitchFamily="34" charset="0"/>
              </a:rPr>
            </a:br>
            <a:br>
              <a:rPr lang="en-GB" sz="4400" b="1" dirty="0">
                <a:latin typeface="Arial" panose="020B0604020202020204" pitchFamily="34" charset="0"/>
                <a:cs typeface="Arial" panose="020B0604020202020204" pitchFamily="34" charset="0"/>
              </a:rPr>
            </a:br>
            <a:br>
              <a:rPr lang="en-GB" sz="4400" b="1" dirty="0">
                <a:latin typeface="Arial" panose="020B0604020202020204" pitchFamily="34" charset="0"/>
                <a:cs typeface="Arial" panose="020B0604020202020204" pitchFamily="34" charset="0"/>
              </a:rPr>
            </a:br>
            <a:br>
              <a:rPr lang="en-GB" sz="4400" b="1" dirty="0">
                <a:latin typeface="Arial" panose="020B0604020202020204" pitchFamily="34" charset="0"/>
                <a:cs typeface="Arial" panose="020B0604020202020204" pitchFamily="34" charset="0"/>
              </a:rPr>
            </a:br>
            <a:br>
              <a:rPr lang="en-GB" sz="4400" b="1" dirty="0">
                <a:latin typeface="Arial" panose="020B0604020202020204" pitchFamily="34" charset="0"/>
                <a:cs typeface="Arial" panose="020B0604020202020204" pitchFamily="34" charset="0"/>
              </a:rPr>
            </a:br>
            <a:br>
              <a:rPr lang="en-GB" sz="4400" b="1" dirty="0">
                <a:latin typeface="Arial" panose="020B0604020202020204" pitchFamily="34" charset="0"/>
                <a:cs typeface="Arial" panose="020B0604020202020204" pitchFamily="34" charset="0"/>
              </a:rPr>
            </a:br>
            <a:br>
              <a:rPr lang="en-GB" sz="4400" b="1" dirty="0">
                <a:latin typeface="Arial" panose="020B0604020202020204" pitchFamily="34" charset="0"/>
                <a:cs typeface="Arial" panose="020B0604020202020204" pitchFamily="34" charset="0"/>
              </a:rPr>
            </a:br>
            <a:r>
              <a:rPr lang="en-GB" sz="5400" b="1" u="sng" dirty="0">
                <a:latin typeface="Arial" panose="020B0604020202020204" pitchFamily="34" charset="0"/>
                <a:cs typeface="Arial" panose="020B0604020202020204" pitchFamily="34" charset="0"/>
              </a:rPr>
              <a:t>Preparation for Adulthood</a:t>
            </a:r>
            <a:br>
              <a:rPr lang="en-GB" sz="5400" b="1" dirty="0">
                <a:latin typeface="Arial" panose="020B0604020202020204" pitchFamily="34" charset="0"/>
                <a:cs typeface="Arial" panose="020B0604020202020204" pitchFamily="34" charset="0"/>
              </a:rPr>
            </a:br>
            <a:br>
              <a:rPr lang="en-GB" sz="5400" b="1" dirty="0">
                <a:latin typeface="Arial" panose="020B0604020202020204" pitchFamily="34" charset="0"/>
                <a:cs typeface="Arial" panose="020B0604020202020204" pitchFamily="34" charset="0"/>
              </a:rPr>
            </a:br>
            <a:r>
              <a:rPr lang="en-GB" sz="4800" b="1" dirty="0">
                <a:latin typeface="Arial" panose="020B0604020202020204" pitchFamily="34" charset="0"/>
                <a:cs typeface="Arial" panose="020B0604020202020204" pitchFamily="34" charset="0"/>
              </a:rPr>
              <a:t>Adult Social Care</a:t>
            </a:r>
          </a:p>
        </p:txBody>
      </p:sp>
      <p:sp>
        <p:nvSpPr>
          <p:cNvPr id="4" name="Subtitle 2">
            <a:extLst>
              <a:ext uri="{FF2B5EF4-FFF2-40B4-BE49-F238E27FC236}">
                <a16:creationId xmlns:a16="http://schemas.microsoft.com/office/drawing/2014/main" id="{A354C0C4-D444-4BE2-9AB6-EAA9DC041AE1}"/>
              </a:ext>
            </a:extLst>
          </p:cNvPr>
          <p:cNvSpPr>
            <a:spLocks noGrp="1"/>
          </p:cNvSpPr>
          <p:nvPr>
            <p:ph type="subTitle" idx="1"/>
          </p:nvPr>
        </p:nvSpPr>
        <p:spPr>
          <a:xfrm>
            <a:off x="504824" y="2987040"/>
            <a:ext cx="11148696" cy="2017776"/>
          </a:xfrm>
        </p:spPr>
        <p:txBody>
          <a:bodyPr>
            <a:normAutofit fontScale="47500" lnSpcReduction="20000"/>
          </a:bodyPr>
          <a:lstStyle/>
          <a:p>
            <a:r>
              <a:rPr lang="en-GB" sz="6000" b="1" dirty="0">
                <a:solidFill>
                  <a:srgbClr val="00A04F"/>
                </a:solidFill>
                <a:latin typeface="Arial" panose="020B0604020202020204" pitchFamily="34" charset="0"/>
                <a:cs typeface="Arial" panose="020B0604020202020204" pitchFamily="34" charset="0"/>
              </a:rPr>
              <a:t>Emma Dobie - Transition – North </a:t>
            </a:r>
          </a:p>
          <a:p>
            <a:r>
              <a:rPr lang="en-GB" sz="6000" b="1" dirty="0">
                <a:solidFill>
                  <a:srgbClr val="00A04F"/>
                </a:solidFill>
                <a:latin typeface="Arial" panose="020B0604020202020204" pitchFamily="34" charset="0"/>
                <a:cs typeface="Arial" panose="020B0604020202020204" pitchFamily="34" charset="0"/>
              </a:rPr>
              <a:t>Jennifer Flanagan – Transition – West</a:t>
            </a:r>
          </a:p>
          <a:p>
            <a:r>
              <a:rPr lang="en-GB" sz="3200" b="1" dirty="0">
                <a:solidFill>
                  <a:srgbClr val="00A04F"/>
                </a:solidFill>
                <a:latin typeface="Arial" panose="020B0604020202020204" pitchFamily="34" charset="0"/>
                <a:cs typeface="Arial" panose="020B0604020202020204" pitchFamily="34" charset="0"/>
                <a:hlinkClick r:id="rId3"/>
              </a:rPr>
              <a:t>emma.dobie@cumberland.gov.uk</a:t>
            </a:r>
            <a:r>
              <a:rPr lang="en-GB" sz="3200" b="1" dirty="0">
                <a:solidFill>
                  <a:srgbClr val="00A04F"/>
                </a:solidFill>
                <a:latin typeface="Arial" panose="020B0604020202020204" pitchFamily="34" charset="0"/>
                <a:cs typeface="Arial" panose="020B0604020202020204" pitchFamily="34" charset="0"/>
              </a:rPr>
              <a:t> </a:t>
            </a:r>
          </a:p>
          <a:p>
            <a:r>
              <a:rPr lang="nn-NO" sz="3200" b="1" dirty="0">
                <a:solidFill>
                  <a:srgbClr val="00A04F"/>
                </a:solidFill>
                <a:latin typeface="Arial" panose="020B0604020202020204" pitchFamily="34" charset="0"/>
                <a:cs typeface="Arial" panose="020B0604020202020204" pitchFamily="34" charset="0"/>
                <a:hlinkClick r:id="rId4"/>
              </a:rPr>
              <a:t>jennifer.flanagan@cumbria.gov.uk</a:t>
            </a:r>
            <a:endParaRPr lang="nn-NO" sz="3200" b="1" dirty="0">
              <a:solidFill>
                <a:srgbClr val="00A04F"/>
              </a:solidFill>
              <a:latin typeface="Arial" panose="020B0604020202020204" pitchFamily="34" charset="0"/>
              <a:cs typeface="Arial" panose="020B0604020202020204" pitchFamily="34" charset="0"/>
            </a:endParaRPr>
          </a:p>
          <a:p>
            <a:endParaRPr lang="nn-NO" sz="3200" b="1" dirty="0">
              <a:solidFill>
                <a:srgbClr val="00A04F"/>
              </a:solidFill>
              <a:latin typeface="Arial" panose="020B0604020202020204" pitchFamily="34" charset="0"/>
              <a:cs typeface="Arial" panose="020B0604020202020204" pitchFamily="34" charset="0"/>
            </a:endParaRPr>
          </a:p>
          <a:p>
            <a:r>
              <a:rPr lang="nn-NO" sz="3200" b="1" dirty="0">
                <a:solidFill>
                  <a:srgbClr val="00A04F"/>
                </a:solidFill>
                <a:latin typeface="Arial" panose="020B0604020202020204" pitchFamily="34" charset="0"/>
                <a:cs typeface="Arial" panose="020B0604020202020204" pitchFamily="34" charset="0"/>
              </a:rPr>
              <a:t>Transition workers currently sit within the Learning Disability/Autism team within adult social care.</a:t>
            </a:r>
          </a:p>
          <a:p>
            <a:endParaRPr lang="en-GB" sz="3200" b="1" dirty="0">
              <a:solidFill>
                <a:srgbClr val="00A04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7584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B63BEF7-FFCA-4926-A077-9D8AC9141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82184"/>
            <a:ext cx="12192000" cy="1575816"/>
          </a:xfrm>
          <a:prstGeom prst="rect">
            <a:avLst/>
          </a:prstGeom>
        </p:spPr>
      </p:pic>
      <p:sp>
        <p:nvSpPr>
          <p:cNvPr id="4" name="Subtitle 2">
            <a:extLst>
              <a:ext uri="{FF2B5EF4-FFF2-40B4-BE49-F238E27FC236}">
                <a16:creationId xmlns:a16="http://schemas.microsoft.com/office/drawing/2014/main" id="{00EAD709-F9B3-4B1A-9AA3-C2DF1F437F8B}"/>
              </a:ext>
            </a:extLst>
          </p:cNvPr>
          <p:cNvSpPr txBox="1">
            <a:spLocks/>
          </p:cNvSpPr>
          <p:nvPr/>
        </p:nvSpPr>
        <p:spPr>
          <a:xfrm>
            <a:off x="667657" y="597581"/>
            <a:ext cx="9144000" cy="70144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3600" b="1" dirty="0">
              <a:solidFill>
                <a:srgbClr val="00A04F"/>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D9867CD-634B-A62E-F531-25BED9AF669E}"/>
              </a:ext>
            </a:extLst>
          </p:cNvPr>
          <p:cNvSpPr txBox="1"/>
          <p:nvPr/>
        </p:nvSpPr>
        <p:spPr>
          <a:xfrm>
            <a:off x="667657" y="1"/>
            <a:ext cx="10762343" cy="769441"/>
          </a:xfrm>
          <a:prstGeom prst="rect">
            <a:avLst/>
          </a:prstGeom>
          <a:noFill/>
        </p:spPr>
        <p:txBody>
          <a:bodyPr wrap="square">
            <a:spAutoFit/>
          </a:bodyPr>
          <a:lstStyle/>
          <a:p>
            <a:pPr algn="ctr"/>
            <a:r>
              <a:rPr lang="en-GB" sz="4400" b="1" u="sng" kern="0" dirty="0">
                <a:solidFill>
                  <a:srgbClr val="00B050"/>
                </a:solidFill>
                <a:latin typeface="Arial"/>
                <a:ea typeface="+mj-ea"/>
                <a:cs typeface="+mj-cs"/>
              </a:rPr>
              <a:t>Key to Preparation to Adulthood</a:t>
            </a:r>
          </a:p>
        </p:txBody>
      </p:sp>
      <p:sp>
        <p:nvSpPr>
          <p:cNvPr id="5" name="TextBox 4">
            <a:extLst>
              <a:ext uri="{FF2B5EF4-FFF2-40B4-BE49-F238E27FC236}">
                <a16:creationId xmlns:a16="http://schemas.microsoft.com/office/drawing/2014/main" id="{97601EBF-D760-5974-44A1-63ECFA370756}"/>
              </a:ext>
            </a:extLst>
          </p:cNvPr>
          <p:cNvSpPr txBox="1"/>
          <p:nvPr/>
        </p:nvSpPr>
        <p:spPr>
          <a:xfrm>
            <a:off x="161925" y="779122"/>
            <a:ext cx="11868150" cy="4401205"/>
          </a:xfrm>
          <a:prstGeom prst="rect">
            <a:avLst/>
          </a:prstGeom>
          <a:noFill/>
        </p:spPr>
        <p:txBody>
          <a:bodyPr wrap="square">
            <a:spAutoFit/>
          </a:bodyPr>
          <a:lstStyle/>
          <a:p>
            <a:pPr marL="285750" indent="-285750">
              <a:buFont typeface="Arial" panose="020B0604020202020204" pitchFamily="34" charset="0"/>
              <a:buChar char="•"/>
            </a:pPr>
            <a:r>
              <a:rPr lang="en-GB" sz="2800" b="1" dirty="0">
                <a:latin typeface="Arial" panose="020B0604020202020204" pitchFamily="34" charset="0"/>
                <a:cs typeface="Arial" panose="020B0604020202020204" pitchFamily="34" charset="0"/>
              </a:rPr>
              <a:t>Recognising that preparation to adulthood can be a challenging time for young people and their families/carers</a:t>
            </a:r>
          </a:p>
          <a:p>
            <a:pPr marL="285750" indent="-285750">
              <a:buFont typeface="Arial" panose="020B0604020202020204" pitchFamily="34" charset="0"/>
              <a:buChar char="•"/>
            </a:pPr>
            <a:endParaRPr lang="en-GB" sz="28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800" b="1" dirty="0">
                <a:latin typeface="Arial" panose="020B0604020202020204" pitchFamily="34" charset="0"/>
                <a:cs typeface="Arial" panose="020B0604020202020204" pitchFamily="34" charset="0"/>
              </a:rPr>
              <a:t>Building strong relationships is key to us being able to understand what is important to your people and </a:t>
            </a:r>
            <a:r>
              <a:rPr lang="en-GB" sz="2800" b="1">
                <a:latin typeface="Arial" panose="020B0604020202020204" pitchFamily="34" charset="0"/>
                <a:cs typeface="Arial" panose="020B0604020202020204" pitchFamily="34" charset="0"/>
              </a:rPr>
              <a:t>their families/carers</a:t>
            </a:r>
            <a:endParaRPr lang="en-GB" sz="28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28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800" b="1" dirty="0">
                <a:latin typeface="Arial" panose="020B0604020202020204" pitchFamily="34" charset="0"/>
                <a:cs typeface="Arial" panose="020B0604020202020204" pitchFamily="34" charset="0"/>
              </a:rPr>
              <a:t>It is crucial for everyone to work together</a:t>
            </a:r>
          </a:p>
          <a:p>
            <a:pPr marL="285750" indent="-285750">
              <a:buFont typeface="Arial" panose="020B0604020202020204" pitchFamily="34" charset="0"/>
              <a:buChar char="•"/>
            </a:pPr>
            <a:endParaRPr lang="en-GB" sz="28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800" b="1" dirty="0">
                <a:latin typeface="Arial" panose="020B0604020202020204" pitchFamily="34" charset="0"/>
                <a:cs typeface="Arial" panose="020B0604020202020204" pitchFamily="34" charset="0"/>
              </a:rPr>
              <a:t>Recognition that timely planning and access to appropriate services supports a ‘good transition’</a:t>
            </a:r>
          </a:p>
        </p:txBody>
      </p:sp>
    </p:spTree>
    <p:extLst>
      <p:ext uri="{BB962C8B-B14F-4D97-AF65-F5344CB8AC3E}">
        <p14:creationId xmlns:p14="http://schemas.microsoft.com/office/powerpoint/2010/main" val="187725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B63BEF7-FFCA-4926-A077-9D8AC9141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82184"/>
            <a:ext cx="12192000" cy="1575816"/>
          </a:xfrm>
          <a:prstGeom prst="rect">
            <a:avLst/>
          </a:prstGeom>
        </p:spPr>
      </p:pic>
      <p:sp>
        <p:nvSpPr>
          <p:cNvPr id="4" name="Subtitle 2">
            <a:extLst>
              <a:ext uri="{FF2B5EF4-FFF2-40B4-BE49-F238E27FC236}">
                <a16:creationId xmlns:a16="http://schemas.microsoft.com/office/drawing/2014/main" id="{00EAD709-F9B3-4B1A-9AA3-C2DF1F437F8B}"/>
              </a:ext>
            </a:extLst>
          </p:cNvPr>
          <p:cNvSpPr txBox="1">
            <a:spLocks/>
          </p:cNvSpPr>
          <p:nvPr/>
        </p:nvSpPr>
        <p:spPr>
          <a:xfrm>
            <a:off x="667657" y="597581"/>
            <a:ext cx="9144000" cy="70144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3600" b="1" dirty="0">
              <a:solidFill>
                <a:srgbClr val="00A04F"/>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D9867CD-634B-A62E-F531-25BED9AF669E}"/>
              </a:ext>
            </a:extLst>
          </p:cNvPr>
          <p:cNvSpPr txBox="1"/>
          <p:nvPr/>
        </p:nvSpPr>
        <p:spPr>
          <a:xfrm>
            <a:off x="323850" y="0"/>
            <a:ext cx="10791825" cy="646331"/>
          </a:xfrm>
          <a:prstGeom prst="rect">
            <a:avLst/>
          </a:prstGeom>
          <a:noFill/>
        </p:spPr>
        <p:txBody>
          <a:bodyPr wrap="square">
            <a:spAutoFit/>
          </a:bodyPr>
          <a:lstStyle/>
          <a:p>
            <a:r>
              <a:rPr lang="en-GB" sz="3600" b="1" kern="0" dirty="0">
                <a:solidFill>
                  <a:srgbClr val="00B050"/>
                </a:solidFill>
                <a:latin typeface="Arial"/>
                <a:ea typeface="+mj-ea"/>
                <a:cs typeface="+mj-cs"/>
              </a:rPr>
              <a:t>Our contact details:</a:t>
            </a:r>
          </a:p>
        </p:txBody>
      </p:sp>
      <p:sp>
        <p:nvSpPr>
          <p:cNvPr id="7" name="TextBox 6">
            <a:extLst>
              <a:ext uri="{FF2B5EF4-FFF2-40B4-BE49-F238E27FC236}">
                <a16:creationId xmlns:a16="http://schemas.microsoft.com/office/drawing/2014/main" id="{0F43D6C2-3C31-6AB2-1747-D609C5B65E38}"/>
              </a:ext>
            </a:extLst>
          </p:cNvPr>
          <p:cNvSpPr txBox="1"/>
          <p:nvPr/>
        </p:nvSpPr>
        <p:spPr>
          <a:xfrm>
            <a:off x="457201" y="597581"/>
            <a:ext cx="11591924" cy="4832092"/>
          </a:xfrm>
          <a:prstGeom prst="rect">
            <a:avLst/>
          </a:prstGeom>
          <a:noFill/>
        </p:spPr>
        <p:txBody>
          <a:bodyPr wrap="square">
            <a:spAutoFit/>
          </a:bodyPr>
          <a:lstStyle/>
          <a:p>
            <a:r>
              <a:rPr lang="en-GB" altLang="en-US" sz="2800" b="1" dirty="0">
                <a:latin typeface="Arial" panose="020B0604020202020204" pitchFamily="34" charset="0"/>
                <a:cs typeface="Arial" panose="020B0604020202020204" pitchFamily="34" charset="0"/>
              </a:rPr>
              <a:t>Contact your local adult social care office to speak with one of the local Transition Workers about a question &amp;/or make a transition referral.  </a:t>
            </a:r>
            <a:endParaRPr lang="en-GB" sz="28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800" b="1" dirty="0">
                <a:latin typeface="Arial" panose="020B0604020202020204" pitchFamily="34" charset="0"/>
                <a:cs typeface="Arial" panose="020B0604020202020204" pitchFamily="34" charset="0"/>
              </a:rPr>
              <a:t>Cumberland Council</a:t>
            </a:r>
          </a:p>
          <a:p>
            <a:r>
              <a:rPr lang="en-GB" sz="2800" dirty="0">
                <a:latin typeface="Arial" panose="020B0604020202020204" pitchFamily="34" charset="0"/>
                <a:cs typeface="Arial" panose="020B0604020202020204" pitchFamily="34" charset="0"/>
              </a:rPr>
              <a:t>   </a:t>
            </a:r>
            <a:r>
              <a:rPr lang="en-GB" sz="2800" dirty="0">
                <a:latin typeface="Arial" panose="020B0604020202020204" pitchFamily="34" charset="0"/>
                <a:cs typeface="Arial" panose="020B0604020202020204" pitchFamily="34" charset="0"/>
                <a:hlinkClick r:id="rId3"/>
              </a:rPr>
              <a:t>customerservicesASC@cumberland.gov.uk</a:t>
            </a:r>
            <a:endParaRPr lang="en-GB" sz="28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800" dirty="0">
                <a:latin typeface="Arial" panose="020B0604020202020204" pitchFamily="34" charset="0"/>
                <a:cs typeface="Arial" panose="020B0604020202020204" pitchFamily="34" charset="0"/>
              </a:rPr>
              <a:t>0300 373 3732</a:t>
            </a:r>
          </a:p>
          <a:p>
            <a:pPr marL="342900" indent="-34290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800" b="1" dirty="0">
                <a:latin typeface="Arial" panose="020B0604020202020204" pitchFamily="34" charset="0"/>
                <a:cs typeface="Arial" panose="020B0604020202020204" pitchFamily="34" charset="0"/>
              </a:rPr>
              <a:t>Westmorland and Furness Council  </a:t>
            </a:r>
            <a:r>
              <a:rPr lang="en-GB" sz="2800" dirty="0">
                <a:latin typeface="Arial" panose="020B0604020202020204" pitchFamily="34" charset="0"/>
                <a:cs typeface="Arial" panose="020B0604020202020204" pitchFamily="34" charset="0"/>
                <a:hlinkClick r:id="rId4"/>
              </a:rPr>
              <a:t>customerservicesASC@westmorlandandfurness.gov.uk</a:t>
            </a:r>
            <a:endParaRPr lang="en-GB" sz="28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800" dirty="0">
                <a:latin typeface="Arial" panose="020B0604020202020204" pitchFamily="34" charset="0"/>
                <a:cs typeface="Arial" panose="020B0604020202020204" pitchFamily="34" charset="0"/>
              </a:rPr>
              <a:t>0300 373 3301 </a:t>
            </a:r>
          </a:p>
        </p:txBody>
      </p:sp>
    </p:spTree>
    <p:extLst>
      <p:ext uri="{BB962C8B-B14F-4D97-AF65-F5344CB8AC3E}">
        <p14:creationId xmlns:p14="http://schemas.microsoft.com/office/powerpoint/2010/main" val="745130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B63BEF7-FFCA-4926-A077-9D8AC9141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82184"/>
            <a:ext cx="12192000" cy="1575816"/>
          </a:xfrm>
          <a:prstGeom prst="rect">
            <a:avLst/>
          </a:prstGeom>
        </p:spPr>
      </p:pic>
      <p:sp>
        <p:nvSpPr>
          <p:cNvPr id="4" name="Subtitle 2">
            <a:extLst>
              <a:ext uri="{FF2B5EF4-FFF2-40B4-BE49-F238E27FC236}">
                <a16:creationId xmlns:a16="http://schemas.microsoft.com/office/drawing/2014/main" id="{00EAD709-F9B3-4B1A-9AA3-C2DF1F437F8B}"/>
              </a:ext>
            </a:extLst>
          </p:cNvPr>
          <p:cNvSpPr txBox="1">
            <a:spLocks/>
          </p:cNvSpPr>
          <p:nvPr/>
        </p:nvSpPr>
        <p:spPr>
          <a:xfrm>
            <a:off x="667657" y="597581"/>
            <a:ext cx="9144000" cy="70144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3600" b="1" dirty="0">
              <a:solidFill>
                <a:srgbClr val="00A04F"/>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D9867CD-634B-A62E-F531-25BED9AF669E}"/>
              </a:ext>
            </a:extLst>
          </p:cNvPr>
          <p:cNvSpPr txBox="1"/>
          <p:nvPr/>
        </p:nvSpPr>
        <p:spPr>
          <a:xfrm>
            <a:off x="1162050" y="203872"/>
            <a:ext cx="9953625" cy="646331"/>
          </a:xfrm>
          <a:prstGeom prst="rect">
            <a:avLst/>
          </a:prstGeom>
          <a:noFill/>
        </p:spPr>
        <p:txBody>
          <a:bodyPr wrap="square">
            <a:spAutoFit/>
          </a:bodyPr>
          <a:lstStyle/>
          <a:p>
            <a:r>
              <a:rPr lang="en-GB" sz="3600" kern="0" dirty="0">
                <a:latin typeface="Arial"/>
                <a:ea typeface="+mj-ea"/>
                <a:cs typeface="+mj-cs"/>
              </a:rPr>
              <a:t>We welcome your questions</a:t>
            </a:r>
          </a:p>
        </p:txBody>
      </p:sp>
      <p:pic>
        <p:nvPicPr>
          <p:cNvPr id="3" name="Picture 2">
            <a:extLst>
              <a:ext uri="{FF2B5EF4-FFF2-40B4-BE49-F238E27FC236}">
                <a16:creationId xmlns:a16="http://schemas.microsoft.com/office/drawing/2014/main" id="{313C8E92-0EB8-6F81-FF2C-BD9D2B65A90D}"/>
              </a:ext>
            </a:extLst>
          </p:cNvPr>
          <p:cNvPicPr>
            <a:picLocks noChangeAspect="1"/>
          </p:cNvPicPr>
          <p:nvPr/>
        </p:nvPicPr>
        <p:blipFill>
          <a:blip r:embed="rId3"/>
          <a:stretch>
            <a:fillRect/>
          </a:stretch>
        </p:blipFill>
        <p:spPr>
          <a:xfrm>
            <a:off x="1957128" y="948305"/>
            <a:ext cx="7957433" cy="4055210"/>
          </a:xfrm>
          <a:prstGeom prst="rect">
            <a:avLst/>
          </a:prstGeom>
        </p:spPr>
      </p:pic>
    </p:spTree>
    <p:extLst>
      <p:ext uri="{BB962C8B-B14F-4D97-AF65-F5344CB8AC3E}">
        <p14:creationId xmlns:p14="http://schemas.microsoft.com/office/powerpoint/2010/main" val="189474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D33570A6-6040-48A5-B162-DB876BFD62EC}"/>
              </a:ext>
            </a:extLst>
          </p:cNvPr>
          <p:cNvSpPr txBox="1">
            <a:spLocks/>
          </p:cNvSpPr>
          <p:nvPr/>
        </p:nvSpPr>
        <p:spPr>
          <a:xfrm>
            <a:off x="477156" y="264206"/>
            <a:ext cx="11501483" cy="993094"/>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7600" b="1" u="sng" dirty="0">
                <a:solidFill>
                  <a:srgbClr val="00A04F"/>
                </a:solidFill>
                <a:latin typeface="Arial" panose="020B0604020202020204" pitchFamily="34" charset="0"/>
                <a:cs typeface="Arial" panose="020B0604020202020204" pitchFamily="34" charset="0"/>
              </a:rPr>
              <a:t>Preparation for Adulthood</a:t>
            </a:r>
          </a:p>
          <a:p>
            <a:pPr marL="0" indent="0">
              <a:buNone/>
            </a:pPr>
            <a:endParaRPr lang="en-GB" sz="17600" b="1" dirty="0">
              <a:solidFill>
                <a:srgbClr val="00A04F"/>
              </a:solidFill>
              <a:latin typeface="Arial" panose="020B0604020202020204" pitchFamily="34" charset="0"/>
              <a:cs typeface="Arial" panose="020B0604020202020204" pitchFamily="34" charset="0"/>
            </a:endParaRPr>
          </a:p>
          <a:p>
            <a:pPr marL="0" indent="0">
              <a:buNone/>
            </a:pPr>
            <a:r>
              <a:rPr lang="en-GB" sz="9600" b="1" dirty="0">
                <a:latin typeface="Arial" panose="020B0604020202020204" pitchFamily="34" charset="0"/>
                <a:cs typeface="Arial" panose="020B0604020202020204" pitchFamily="34" charset="0"/>
              </a:rPr>
              <a:t>Preparation for adulthood includes:</a:t>
            </a:r>
          </a:p>
          <a:p>
            <a:endParaRPr lang="en-GB" sz="9600" b="1" dirty="0">
              <a:latin typeface="Arial" panose="020B0604020202020204" pitchFamily="34" charset="0"/>
              <a:cs typeface="Arial" panose="020B0604020202020204" pitchFamily="34" charset="0"/>
            </a:endParaRPr>
          </a:p>
          <a:p>
            <a:r>
              <a:rPr lang="en-GB" sz="9600" b="1" dirty="0">
                <a:latin typeface="Arial" panose="020B0604020202020204" pitchFamily="34" charset="0"/>
                <a:cs typeface="Arial" panose="020B0604020202020204" pitchFamily="34" charset="0"/>
              </a:rPr>
              <a:t>Helping young people get ready for the future and supporting</a:t>
            </a:r>
          </a:p>
          <a:p>
            <a:pPr marL="0" indent="0">
              <a:buNone/>
            </a:pPr>
            <a:r>
              <a:rPr lang="en-GB" sz="9600" b="1" dirty="0">
                <a:latin typeface="Arial" panose="020B0604020202020204" pitchFamily="34" charset="0"/>
                <a:cs typeface="Arial" panose="020B0604020202020204" pitchFamily="34" charset="0"/>
              </a:rPr>
              <a:t>them to be as independent as possible</a:t>
            </a:r>
          </a:p>
          <a:p>
            <a:endParaRPr lang="en-GB" sz="9600" b="1" dirty="0">
              <a:latin typeface="Arial" panose="020B0604020202020204" pitchFamily="34" charset="0"/>
              <a:cs typeface="Arial" panose="020B0604020202020204" pitchFamily="34" charset="0"/>
            </a:endParaRPr>
          </a:p>
          <a:p>
            <a:r>
              <a:rPr lang="en-GB" sz="9600" b="1" dirty="0">
                <a:latin typeface="Arial" panose="020B0604020202020204" pitchFamily="34" charset="0"/>
                <a:cs typeface="Arial" panose="020B0604020202020204" pitchFamily="34" charset="0"/>
              </a:rPr>
              <a:t>Supporting young people to make decisions</a:t>
            </a:r>
          </a:p>
          <a:p>
            <a:pPr marL="0" indent="0">
              <a:buNone/>
            </a:pPr>
            <a:endParaRPr lang="en-GB" sz="9600" b="1" dirty="0">
              <a:latin typeface="Arial" panose="020B0604020202020204" pitchFamily="34" charset="0"/>
              <a:cs typeface="Arial" panose="020B0604020202020204" pitchFamily="34" charset="0"/>
            </a:endParaRPr>
          </a:p>
          <a:p>
            <a:r>
              <a:rPr lang="en-GB" sz="9600" b="1" dirty="0">
                <a:latin typeface="Arial" panose="020B0604020202020204" pitchFamily="34" charset="0"/>
                <a:cs typeface="Arial" panose="020B0604020202020204" pitchFamily="34" charset="0"/>
              </a:rPr>
              <a:t>Ensuring this is considered as early as possible, so young people have time</a:t>
            </a:r>
          </a:p>
          <a:p>
            <a:pPr marL="0" indent="0">
              <a:buNone/>
            </a:pPr>
            <a:r>
              <a:rPr lang="en-GB" sz="9600" b="1" dirty="0">
                <a:latin typeface="Arial" panose="020B0604020202020204" pitchFamily="34" charset="0"/>
                <a:cs typeface="Arial" panose="020B0604020202020204" pitchFamily="34" charset="0"/>
              </a:rPr>
              <a:t>to think what is important to them and what their options are</a:t>
            </a:r>
            <a:endParaRPr lang="en-GB" sz="9600" b="1" dirty="0">
              <a:solidFill>
                <a:srgbClr val="00A04F"/>
              </a:solidFill>
              <a:latin typeface="Arial" panose="020B0604020202020204" pitchFamily="34" charset="0"/>
              <a:cs typeface="Arial" panose="020B0604020202020204" pitchFamily="34" charset="0"/>
            </a:endParaRPr>
          </a:p>
          <a:p>
            <a:pPr marL="0" indent="0">
              <a:buNone/>
            </a:pPr>
            <a:endParaRPr lang="en-GB" sz="6000" b="1" dirty="0">
              <a:solidFill>
                <a:srgbClr val="00A04F"/>
              </a:solidFill>
              <a:latin typeface="Arial" panose="020B0604020202020204" pitchFamily="34" charset="0"/>
              <a:cs typeface="Arial" panose="020B0604020202020204" pitchFamily="34" charset="0"/>
            </a:endParaRPr>
          </a:p>
          <a:p>
            <a:pPr marL="0" indent="0">
              <a:buNone/>
            </a:pPr>
            <a:endParaRPr lang="en-GB" sz="3600" b="1" dirty="0">
              <a:solidFill>
                <a:srgbClr val="00A04F"/>
              </a:solidFill>
              <a:latin typeface="Arial" panose="020B0604020202020204" pitchFamily="34" charset="0"/>
              <a:cs typeface="Arial" panose="020B0604020202020204" pitchFamily="34" charset="0"/>
            </a:endParaRPr>
          </a:p>
          <a:p>
            <a:pPr marL="0" indent="0">
              <a:buNone/>
            </a:pPr>
            <a:endParaRPr lang="en-GB" sz="3600" b="1" dirty="0">
              <a:solidFill>
                <a:srgbClr val="00A04F"/>
              </a:solidFill>
              <a:latin typeface="Arial" panose="020B0604020202020204" pitchFamily="34" charset="0"/>
              <a:cs typeface="Arial" panose="020B0604020202020204" pitchFamily="34" charset="0"/>
            </a:endParaRPr>
          </a:p>
          <a:p>
            <a:pPr marL="0" indent="0">
              <a:buNone/>
            </a:pPr>
            <a:endParaRPr lang="en-GB" sz="3600" b="1" dirty="0">
              <a:solidFill>
                <a:srgbClr val="00A04F"/>
              </a:solidFill>
              <a:latin typeface="Arial" panose="020B0604020202020204" pitchFamily="34" charset="0"/>
              <a:cs typeface="Arial" panose="020B0604020202020204" pitchFamily="34" charset="0"/>
            </a:endParaRPr>
          </a:p>
          <a:p>
            <a:br>
              <a:rPr lang="en-GB" sz="3600" b="1" dirty="0">
                <a:solidFill>
                  <a:srgbClr val="00A04F"/>
                </a:solidFill>
                <a:latin typeface="Arial" panose="020B0604020202020204" pitchFamily="34" charset="0"/>
                <a:cs typeface="Arial" panose="020B0604020202020204" pitchFamily="34" charset="0"/>
              </a:rPr>
            </a:br>
            <a:endParaRPr lang="en-GB" sz="3600" b="1" dirty="0">
              <a:solidFill>
                <a:srgbClr val="00A04F"/>
              </a:solidFill>
              <a:latin typeface="Arial" panose="020B0604020202020204" pitchFamily="34" charset="0"/>
              <a:cs typeface="Arial" panose="020B0604020202020204" pitchFamily="34" charset="0"/>
            </a:endParaRPr>
          </a:p>
        </p:txBody>
      </p:sp>
      <p:pic>
        <p:nvPicPr>
          <p:cNvPr id="6" name="Picture 5" descr="A picture containing logo&#10;&#10;Description automatically generated">
            <a:extLst>
              <a:ext uri="{FF2B5EF4-FFF2-40B4-BE49-F238E27FC236}">
                <a16:creationId xmlns:a16="http://schemas.microsoft.com/office/drawing/2014/main" id="{D587E6D8-F242-429C-938B-0C88221268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82184"/>
            <a:ext cx="12192000" cy="1575816"/>
          </a:xfrm>
          <a:prstGeom prst="rect">
            <a:avLst/>
          </a:prstGeom>
        </p:spPr>
      </p:pic>
    </p:spTree>
    <p:extLst>
      <p:ext uri="{BB962C8B-B14F-4D97-AF65-F5344CB8AC3E}">
        <p14:creationId xmlns:p14="http://schemas.microsoft.com/office/powerpoint/2010/main" val="3040441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68153387-C4B7-4309-B6A6-7442BF95D0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82184"/>
            <a:ext cx="12192000" cy="1575816"/>
          </a:xfrm>
          <a:prstGeom prst="rect">
            <a:avLst/>
          </a:prstGeom>
        </p:spPr>
      </p:pic>
      <p:sp>
        <p:nvSpPr>
          <p:cNvPr id="4" name="TextBox 3">
            <a:extLst>
              <a:ext uri="{FF2B5EF4-FFF2-40B4-BE49-F238E27FC236}">
                <a16:creationId xmlns:a16="http://schemas.microsoft.com/office/drawing/2014/main" id="{8881276F-1BFC-4C88-B566-8E0FB2C462DB}"/>
              </a:ext>
            </a:extLst>
          </p:cNvPr>
          <p:cNvSpPr txBox="1"/>
          <p:nvPr/>
        </p:nvSpPr>
        <p:spPr>
          <a:xfrm>
            <a:off x="213361" y="1257300"/>
            <a:ext cx="11400972" cy="3970318"/>
          </a:xfrm>
          <a:prstGeom prst="rect">
            <a:avLst/>
          </a:prstGeom>
          <a:noFill/>
        </p:spPr>
        <p:txBody>
          <a:bodyPr wrap="square" rtlCol="0">
            <a:spAutoFit/>
          </a:bodyPr>
          <a:lstStyle/>
          <a:p>
            <a:pPr>
              <a:buClr>
                <a:srgbClr val="00A04F"/>
              </a:buClr>
            </a:pPr>
            <a:r>
              <a:rPr lang="en-GB" sz="2800" b="1" dirty="0">
                <a:latin typeface="Arial" panose="020B0604020202020204" pitchFamily="34" charset="0"/>
                <a:cs typeface="Arial" panose="020B0604020202020204" pitchFamily="34" charset="0"/>
              </a:rPr>
              <a:t> Who may be involved –</a:t>
            </a:r>
          </a:p>
          <a:p>
            <a:pPr marL="285750" indent="-285750">
              <a:buClr>
                <a:srgbClr val="00A04F"/>
              </a:buClr>
              <a:buFont typeface="Arial" panose="020B0604020202020204" pitchFamily="34" charset="0"/>
              <a:buChar char="•"/>
            </a:pPr>
            <a:endParaRPr lang="en-GB" sz="2800" b="1" dirty="0">
              <a:latin typeface="Arial" panose="020B0604020202020204" pitchFamily="34" charset="0"/>
              <a:cs typeface="Arial" panose="020B0604020202020204" pitchFamily="34" charset="0"/>
            </a:endParaRPr>
          </a:p>
          <a:p>
            <a:pPr marL="285750" indent="-285750">
              <a:buClr>
                <a:srgbClr val="00A04F"/>
              </a:buClr>
              <a:buFont typeface="Arial" panose="020B0604020202020204" pitchFamily="34" charset="0"/>
              <a:buChar char="•"/>
            </a:pPr>
            <a:r>
              <a:rPr lang="en-GB" sz="2800" b="1" dirty="0">
                <a:latin typeface="Arial" panose="020B0604020202020204" pitchFamily="34" charset="0"/>
                <a:cs typeface="Arial" panose="020B0604020202020204" pitchFamily="34" charset="0"/>
              </a:rPr>
              <a:t>Social care –  social worker or transition worker</a:t>
            </a:r>
          </a:p>
          <a:p>
            <a:pPr marL="285750" indent="-285750">
              <a:buClr>
                <a:srgbClr val="00A04F"/>
              </a:buClr>
              <a:buFont typeface="Arial" panose="020B0604020202020204" pitchFamily="34" charset="0"/>
              <a:buChar char="•"/>
            </a:pPr>
            <a:endParaRPr lang="en-GB" sz="2800" b="1" dirty="0">
              <a:latin typeface="Arial" panose="020B0604020202020204" pitchFamily="34" charset="0"/>
              <a:cs typeface="Arial" panose="020B0604020202020204" pitchFamily="34" charset="0"/>
            </a:endParaRPr>
          </a:p>
          <a:p>
            <a:pPr marL="285750" indent="-285750">
              <a:buClr>
                <a:srgbClr val="00A04F"/>
              </a:buClr>
              <a:buFont typeface="Arial" panose="020B0604020202020204" pitchFamily="34" charset="0"/>
              <a:buChar char="•"/>
            </a:pPr>
            <a:r>
              <a:rPr lang="en-GB" sz="2800" b="1" dirty="0">
                <a:latin typeface="Arial" panose="020B0604020202020204" pitchFamily="34" charset="0"/>
                <a:cs typeface="Arial" panose="020B0604020202020204" pitchFamily="34" charset="0"/>
              </a:rPr>
              <a:t>Education –  teacher, education health and care plan co-ordinator</a:t>
            </a:r>
          </a:p>
          <a:p>
            <a:pPr>
              <a:buClr>
                <a:srgbClr val="00A04F"/>
              </a:buClr>
            </a:pPr>
            <a:endParaRPr lang="en-GB" sz="2800" b="1" dirty="0">
              <a:latin typeface="Arial" panose="020B0604020202020204" pitchFamily="34" charset="0"/>
              <a:cs typeface="Arial" panose="020B0604020202020204" pitchFamily="34" charset="0"/>
            </a:endParaRPr>
          </a:p>
          <a:p>
            <a:pPr marL="285750" indent="-285750">
              <a:buClr>
                <a:srgbClr val="00A04F"/>
              </a:buClr>
              <a:buFont typeface="Arial" panose="020B0604020202020204" pitchFamily="34" charset="0"/>
              <a:buChar char="•"/>
            </a:pPr>
            <a:r>
              <a:rPr lang="en-GB" sz="2800" b="1" dirty="0">
                <a:latin typeface="Arial" panose="020B0604020202020204" pitchFamily="34" charset="0"/>
                <a:cs typeface="Arial" panose="020B0604020202020204" pitchFamily="34" charset="0"/>
              </a:rPr>
              <a:t> Health –  doctor/nurse/occupational therapist etc</a:t>
            </a:r>
          </a:p>
          <a:p>
            <a:pPr marL="285750" indent="-285750">
              <a:buClr>
                <a:srgbClr val="00A04F"/>
              </a:buClr>
              <a:buFont typeface="Arial" panose="020B0604020202020204" pitchFamily="34" charset="0"/>
              <a:buChar char="•"/>
            </a:pPr>
            <a:endParaRPr lang="en-GB" sz="2800" b="1" dirty="0">
              <a:latin typeface="Arial" panose="020B0604020202020204" pitchFamily="34" charset="0"/>
              <a:cs typeface="Arial" panose="020B0604020202020204" pitchFamily="34" charset="0"/>
            </a:endParaRPr>
          </a:p>
        </p:txBody>
      </p:sp>
      <p:sp>
        <p:nvSpPr>
          <p:cNvPr id="6" name="Subtitle 2">
            <a:extLst>
              <a:ext uri="{FF2B5EF4-FFF2-40B4-BE49-F238E27FC236}">
                <a16:creationId xmlns:a16="http://schemas.microsoft.com/office/drawing/2014/main" id="{EDAA90E6-972C-65EB-E75D-FCF971A562F6}"/>
              </a:ext>
            </a:extLst>
          </p:cNvPr>
          <p:cNvSpPr txBox="1">
            <a:spLocks/>
          </p:cNvSpPr>
          <p:nvPr/>
        </p:nvSpPr>
        <p:spPr>
          <a:xfrm>
            <a:off x="477156" y="264206"/>
            <a:ext cx="11501483" cy="993094"/>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7600" b="1" u="sng" dirty="0">
                <a:solidFill>
                  <a:srgbClr val="00A04F"/>
                </a:solidFill>
                <a:latin typeface="Arial" panose="020B0604020202020204" pitchFamily="34" charset="0"/>
                <a:cs typeface="Arial" panose="020B0604020202020204" pitchFamily="34" charset="0"/>
              </a:rPr>
              <a:t>Preparation for Adulthood</a:t>
            </a:r>
          </a:p>
          <a:p>
            <a:pPr marL="0" indent="0">
              <a:buNone/>
            </a:pPr>
            <a:endParaRPr lang="en-GB" sz="3600" b="1" dirty="0">
              <a:solidFill>
                <a:srgbClr val="00A04F"/>
              </a:solidFill>
              <a:latin typeface="Arial" panose="020B0604020202020204" pitchFamily="34" charset="0"/>
              <a:cs typeface="Arial" panose="020B0604020202020204" pitchFamily="34" charset="0"/>
            </a:endParaRPr>
          </a:p>
          <a:p>
            <a:pPr marL="0" indent="0">
              <a:buNone/>
            </a:pPr>
            <a:endParaRPr lang="en-GB" sz="3600" b="1" dirty="0">
              <a:solidFill>
                <a:srgbClr val="00A04F"/>
              </a:solidFill>
              <a:latin typeface="Arial" panose="020B0604020202020204" pitchFamily="34" charset="0"/>
              <a:cs typeface="Arial" panose="020B0604020202020204" pitchFamily="34" charset="0"/>
            </a:endParaRPr>
          </a:p>
          <a:p>
            <a:br>
              <a:rPr lang="en-GB" sz="3600" b="1" dirty="0">
                <a:solidFill>
                  <a:srgbClr val="00A04F"/>
                </a:solidFill>
                <a:latin typeface="Arial" panose="020B0604020202020204" pitchFamily="34" charset="0"/>
                <a:cs typeface="Arial" panose="020B0604020202020204" pitchFamily="34" charset="0"/>
              </a:rPr>
            </a:br>
            <a:endParaRPr lang="en-GB" sz="3600" b="1" dirty="0">
              <a:solidFill>
                <a:srgbClr val="00A04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8859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B63BEF7-FFCA-4926-A077-9D8AC9141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82184"/>
            <a:ext cx="12192000" cy="1575816"/>
          </a:xfrm>
          <a:prstGeom prst="rect">
            <a:avLst/>
          </a:prstGeom>
        </p:spPr>
      </p:pic>
      <p:sp>
        <p:nvSpPr>
          <p:cNvPr id="4" name="Subtitle 2">
            <a:extLst>
              <a:ext uri="{FF2B5EF4-FFF2-40B4-BE49-F238E27FC236}">
                <a16:creationId xmlns:a16="http://schemas.microsoft.com/office/drawing/2014/main" id="{00EAD709-F9B3-4B1A-9AA3-C2DF1F437F8B}"/>
              </a:ext>
            </a:extLst>
          </p:cNvPr>
          <p:cNvSpPr txBox="1">
            <a:spLocks/>
          </p:cNvSpPr>
          <p:nvPr/>
        </p:nvSpPr>
        <p:spPr>
          <a:xfrm>
            <a:off x="667657" y="597581"/>
            <a:ext cx="9144000" cy="70144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3600" b="1" dirty="0">
              <a:solidFill>
                <a:srgbClr val="00A04F"/>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D9867CD-634B-A62E-F531-25BED9AF669E}"/>
              </a:ext>
            </a:extLst>
          </p:cNvPr>
          <p:cNvSpPr txBox="1"/>
          <p:nvPr/>
        </p:nvSpPr>
        <p:spPr>
          <a:xfrm>
            <a:off x="213362" y="749866"/>
            <a:ext cx="11765278" cy="3231654"/>
          </a:xfrm>
          <a:prstGeom prst="rect">
            <a:avLst/>
          </a:prstGeom>
          <a:noFill/>
        </p:spPr>
        <p:txBody>
          <a:bodyPr wrap="square">
            <a:spAutoFit/>
          </a:bodyPr>
          <a:lstStyle/>
          <a:p>
            <a:endParaRPr lang="en-GB" sz="3600" kern="0" dirty="0">
              <a:latin typeface="Arial"/>
              <a:ea typeface="+mj-ea"/>
              <a:cs typeface="+mj-cs"/>
            </a:endParaRPr>
          </a:p>
          <a:p>
            <a:pPr marL="457200" indent="-457200">
              <a:buFont typeface="Arial" panose="020B0604020202020204" pitchFamily="34" charset="0"/>
              <a:buChar char="•"/>
            </a:pPr>
            <a:r>
              <a:rPr lang="en-GB" sz="2800" b="1" kern="0" dirty="0">
                <a:latin typeface="Arial"/>
                <a:ea typeface="+mj-ea"/>
                <a:cs typeface="+mj-cs"/>
              </a:rPr>
              <a:t>This can be a confusing time as well as exciting and fun</a:t>
            </a:r>
          </a:p>
          <a:p>
            <a:pPr marL="457200" indent="-457200">
              <a:buFont typeface="Arial" panose="020B0604020202020204" pitchFamily="34" charset="0"/>
              <a:buChar char="•"/>
            </a:pPr>
            <a:endParaRPr lang="en-GB" sz="2800" b="1" kern="0" dirty="0">
              <a:latin typeface="Arial"/>
              <a:ea typeface="+mj-ea"/>
              <a:cs typeface="+mj-cs"/>
            </a:endParaRPr>
          </a:p>
          <a:p>
            <a:pPr marL="457200" indent="-457200">
              <a:buFont typeface="Arial" panose="020B0604020202020204" pitchFamily="34" charset="0"/>
              <a:buChar char="•"/>
            </a:pPr>
            <a:r>
              <a:rPr lang="en-GB" sz="2800" b="1" kern="0" dirty="0">
                <a:latin typeface="Arial"/>
                <a:ea typeface="+mj-ea"/>
                <a:cs typeface="+mj-cs"/>
              </a:rPr>
              <a:t>Support may be required to look at what local services there are available and how these can support .</a:t>
            </a:r>
          </a:p>
          <a:p>
            <a:pPr marL="457200" indent="-457200">
              <a:buFont typeface="Arial" panose="020B0604020202020204" pitchFamily="34" charset="0"/>
              <a:buChar char="•"/>
            </a:pPr>
            <a:endParaRPr lang="en-GB" sz="2800" b="1" kern="0" dirty="0">
              <a:latin typeface="Arial"/>
              <a:ea typeface="+mj-ea"/>
              <a:cs typeface="+mj-cs"/>
            </a:endParaRPr>
          </a:p>
          <a:p>
            <a:pPr marL="457200" indent="-457200">
              <a:buFont typeface="Arial" panose="020B0604020202020204" pitchFamily="34" charset="0"/>
              <a:buChar char="•"/>
            </a:pPr>
            <a:r>
              <a:rPr lang="en-GB" sz="2800" b="1" kern="0" dirty="0">
                <a:latin typeface="Arial"/>
                <a:ea typeface="+mj-ea"/>
                <a:cs typeface="+mj-cs"/>
              </a:rPr>
              <a:t>Consideration about what specialist support may be necessary</a:t>
            </a:r>
            <a:endParaRPr lang="en-GB" sz="2800" b="1" dirty="0"/>
          </a:p>
        </p:txBody>
      </p:sp>
      <p:sp>
        <p:nvSpPr>
          <p:cNvPr id="3" name="Subtitle 2">
            <a:extLst>
              <a:ext uri="{FF2B5EF4-FFF2-40B4-BE49-F238E27FC236}">
                <a16:creationId xmlns:a16="http://schemas.microsoft.com/office/drawing/2014/main" id="{FD67994F-AF92-C339-9028-3E4A8B2F8CE7}"/>
              </a:ext>
            </a:extLst>
          </p:cNvPr>
          <p:cNvSpPr txBox="1">
            <a:spLocks/>
          </p:cNvSpPr>
          <p:nvPr/>
        </p:nvSpPr>
        <p:spPr>
          <a:xfrm>
            <a:off x="477156" y="264206"/>
            <a:ext cx="11501483" cy="993094"/>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7600" b="1" u="sng" dirty="0">
                <a:solidFill>
                  <a:srgbClr val="00A04F"/>
                </a:solidFill>
                <a:latin typeface="Arial" panose="020B0604020202020204" pitchFamily="34" charset="0"/>
                <a:cs typeface="Arial" panose="020B0604020202020204" pitchFamily="34" charset="0"/>
              </a:rPr>
              <a:t>Preparation for Adulthood</a:t>
            </a:r>
          </a:p>
          <a:p>
            <a:pPr marL="0" indent="0">
              <a:buNone/>
            </a:pPr>
            <a:endParaRPr lang="en-GB" sz="3600" b="1" dirty="0">
              <a:solidFill>
                <a:srgbClr val="00A04F"/>
              </a:solidFill>
              <a:latin typeface="Arial" panose="020B0604020202020204" pitchFamily="34" charset="0"/>
              <a:cs typeface="Arial" panose="020B0604020202020204" pitchFamily="34" charset="0"/>
            </a:endParaRPr>
          </a:p>
          <a:p>
            <a:pPr marL="0" indent="0">
              <a:buNone/>
            </a:pPr>
            <a:endParaRPr lang="en-GB" sz="3600" b="1" dirty="0">
              <a:solidFill>
                <a:srgbClr val="00A04F"/>
              </a:solidFill>
              <a:latin typeface="Arial" panose="020B0604020202020204" pitchFamily="34" charset="0"/>
              <a:cs typeface="Arial" panose="020B0604020202020204" pitchFamily="34" charset="0"/>
            </a:endParaRPr>
          </a:p>
          <a:p>
            <a:br>
              <a:rPr lang="en-GB" sz="3600" b="1" dirty="0">
                <a:solidFill>
                  <a:srgbClr val="00A04F"/>
                </a:solidFill>
                <a:latin typeface="Arial" panose="020B0604020202020204" pitchFamily="34" charset="0"/>
                <a:cs typeface="Arial" panose="020B0604020202020204" pitchFamily="34" charset="0"/>
              </a:rPr>
            </a:br>
            <a:endParaRPr lang="en-GB" sz="3600" b="1" dirty="0">
              <a:solidFill>
                <a:srgbClr val="00A04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1437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B63BEF7-FFCA-4926-A077-9D8AC9141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58971"/>
            <a:ext cx="12192000" cy="1575816"/>
          </a:xfrm>
          <a:prstGeom prst="rect">
            <a:avLst/>
          </a:prstGeom>
        </p:spPr>
      </p:pic>
      <p:sp>
        <p:nvSpPr>
          <p:cNvPr id="4" name="Subtitle 2">
            <a:extLst>
              <a:ext uri="{FF2B5EF4-FFF2-40B4-BE49-F238E27FC236}">
                <a16:creationId xmlns:a16="http://schemas.microsoft.com/office/drawing/2014/main" id="{00EAD709-F9B3-4B1A-9AA3-C2DF1F437F8B}"/>
              </a:ext>
            </a:extLst>
          </p:cNvPr>
          <p:cNvSpPr txBox="1">
            <a:spLocks/>
          </p:cNvSpPr>
          <p:nvPr/>
        </p:nvSpPr>
        <p:spPr>
          <a:xfrm>
            <a:off x="667657" y="597581"/>
            <a:ext cx="9144000" cy="70144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3600" b="1" dirty="0">
              <a:solidFill>
                <a:srgbClr val="00A04F"/>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D9867CD-634B-A62E-F531-25BED9AF669E}"/>
              </a:ext>
            </a:extLst>
          </p:cNvPr>
          <p:cNvSpPr txBox="1"/>
          <p:nvPr/>
        </p:nvSpPr>
        <p:spPr>
          <a:xfrm>
            <a:off x="0" y="12555"/>
            <a:ext cx="12020550" cy="6063198"/>
          </a:xfrm>
          <a:prstGeom prst="rect">
            <a:avLst/>
          </a:prstGeom>
          <a:noFill/>
        </p:spPr>
        <p:txBody>
          <a:bodyPr wrap="square">
            <a:spAutoFit/>
          </a:bodyPr>
          <a:lstStyle/>
          <a:p>
            <a:r>
              <a:rPr lang="en-GB" altLang="en-US" sz="4400" b="1" dirty="0">
                <a:solidFill>
                  <a:srgbClr val="00B050"/>
                </a:solidFill>
                <a:latin typeface="Arial" panose="020B0604020202020204" pitchFamily="34" charset="0"/>
                <a:cs typeface="Arial" panose="020B0604020202020204" pitchFamily="34" charset="0"/>
              </a:rPr>
              <a:t>What are the main steps towards adult social care support?</a:t>
            </a:r>
          </a:p>
          <a:p>
            <a:endParaRPr lang="en-GB" altLang="en-US" sz="4400" b="1" dirty="0">
              <a:solidFill>
                <a:srgbClr val="00B050"/>
              </a:solidFill>
              <a:latin typeface="Arial" panose="020B0604020202020204" pitchFamily="34" charset="0"/>
              <a:cs typeface="Arial" panose="020B0604020202020204" pitchFamily="34" charset="0"/>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altLang="en-US"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referral is letting the Council know you would like support and what help you think would help you</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800" b="1" kern="0" dirty="0">
              <a:solidFill>
                <a:srgbClr val="00B050"/>
              </a:solidFill>
              <a:latin typeface="Arial" panose="020B0604020202020204" pitchFamily="34" charset="0"/>
              <a:ea typeface="+mj-ea"/>
              <a:cs typeface="Arial" panose="020B0604020202020204" pitchFamily="34" charset="0"/>
            </a:endParaRPr>
          </a:p>
          <a:p>
            <a:pPr marL="571500" indent="-571500">
              <a:buFont typeface="Arial" panose="020B0604020202020204" pitchFamily="34" charset="0"/>
              <a:buChar char="•"/>
            </a:pPr>
            <a:r>
              <a:rPr lang="en-GB" altLang="en-US" sz="2800" b="1" dirty="0">
                <a:solidFill>
                  <a:schemeClr val="tx1"/>
                </a:solidFill>
                <a:latin typeface="Arial" panose="020B0604020202020204" pitchFamily="34" charset="0"/>
                <a:cs typeface="Arial" panose="020B0604020202020204" pitchFamily="34" charset="0"/>
              </a:rPr>
              <a:t>Children are identified at the end of year 8 as they enter year 9 This is usually done by SENCos, but involved professionals or parent/carers can also make referrals to Adult Social Care’s Single Point of Access (SPA) </a:t>
            </a:r>
          </a:p>
          <a:p>
            <a:pPr marL="571500" indent="-571500">
              <a:buFont typeface="Arial" panose="020B0604020202020204" pitchFamily="34" charset="0"/>
              <a:buChar char="•"/>
            </a:pPr>
            <a:endParaRPr lang="en-GB" altLang="en-US" sz="2400" dirty="0">
              <a:solidFill>
                <a:schemeClr val="tx1"/>
              </a:solidFill>
            </a:endParaRPr>
          </a:p>
          <a:p>
            <a:pPr marL="571500" indent="-571500">
              <a:buFont typeface="Arial" panose="020B0604020202020204" pitchFamily="34" charset="0"/>
              <a:buChar char="•"/>
            </a:pPr>
            <a:endParaRPr lang="en-GB" sz="3600" kern="0" dirty="0">
              <a:latin typeface="Arial"/>
              <a:ea typeface="+mj-ea"/>
              <a:cs typeface="+mj-cs"/>
            </a:endParaRPr>
          </a:p>
        </p:txBody>
      </p:sp>
    </p:spTree>
    <p:extLst>
      <p:ext uri="{BB962C8B-B14F-4D97-AF65-F5344CB8AC3E}">
        <p14:creationId xmlns:p14="http://schemas.microsoft.com/office/powerpoint/2010/main" val="3533745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B63BEF7-FFCA-4926-A077-9D8AC9141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82184"/>
            <a:ext cx="12192000" cy="1575816"/>
          </a:xfrm>
          <a:prstGeom prst="rect">
            <a:avLst/>
          </a:prstGeom>
        </p:spPr>
      </p:pic>
      <p:sp>
        <p:nvSpPr>
          <p:cNvPr id="4" name="Subtitle 2">
            <a:extLst>
              <a:ext uri="{FF2B5EF4-FFF2-40B4-BE49-F238E27FC236}">
                <a16:creationId xmlns:a16="http://schemas.microsoft.com/office/drawing/2014/main" id="{00EAD709-F9B3-4B1A-9AA3-C2DF1F437F8B}"/>
              </a:ext>
            </a:extLst>
          </p:cNvPr>
          <p:cNvSpPr txBox="1">
            <a:spLocks/>
          </p:cNvSpPr>
          <p:nvPr/>
        </p:nvSpPr>
        <p:spPr>
          <a:xfrm>
            <a:off x="667657" y="597581"/>
            <a:ext cx="9144000" cy="70144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3600" b="1" dirty="0">
              <a:solidFill>
                <a:srgbClr val="00A04F"/>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D9867CD-634B-A62E-F531-25BED9AF669E}"/>
              </a:ext>
            </a:extLst>
          </p:cNvPr>
          <p:cNvSpPr txBox="1"/>
          <p:nvPr/>
        </p:nvSpPr>
        <p:spPr>
          <a:xfrm>
            <a:off x="133351" y="12555"/>
            <a:ext cx="11753850" cy="6309420"/>
          </a:xfrm>
          <a:prstGeom prst="rect">
            <a:avLst/>
          </a:prstGeom>
          <a:noFill/>
        </p:spPr>
        <p:txBody>
          <a:bodyPr wrap="square">
            <a:spAutoFit/>
          </a:bodyPr>
          <a:lstStyle/>
          <a:p>
            <a:r>
              <a:rPr lang="en-GB" altLang="en-US" sz="4400" b="1" dirty="0">
                <a:solidFill>
                  <a:srgbClr val="00B050"/>
                </a:solidFill>
                <a:latin typeface="Arial" panose="020B0604020202020204" pitchFamily="34" charset="0"/>
                <a:cs typeface="Arial" panose="020B0604020202020204" pitchFamily="34" charset="0"/>
              </a:rPr>
              <a:t>What are the main steps towards adult social care support?</a:t>
            </a:r>
            <a:endParaRPr lang="en-GB" sz="4400" b="1" kern="0" dirty="0">
              <a:solidFill>
                <a:srgbClr val="00B050"/>
              </a:solidFill>
              <a:latin typeface="Arial" panose="020B0604020202020204" pitchFamily="34" charset="0"/>
              <a:ea typeface="+mj-ea"/>
              <a:cs typeface="Arial" panose="020B0604020202020204" pitchFamily="34" charset="0"/>
            </a:endParaRPr>
          </a:p>
          <a:p>
            <a:pPr marL="571500" indent="-571500">
              <a:buFont typeface="Arial" panose="020B0604020202020204" pitchFamily="34" charset="0"/>
              <a:buChar char="•"/>
            </a:pPr>
            <a:endParaRPr lang="en-GB" altLang="en-US" sz="2800" b="1" dirty="0">
              <a:solidFill>
                <a:schemeClr val="tx1"/>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altLang="en-US" sz="2800" b="1" dirty="0">
                <a:solidFill>
                  <a:schemeClr val="tx1"/>
                </a:solidFill>
                <a:latin typeface="Arial" panose="020B0604020202020204" pitchFamily="34" charset="0"/>
                <a:cs typeface="Arial" panose="020B0604020202020204" pitchFamily="34" charset="0"/>
              </a:rPr>
              <a:t>Transition workers attend significant EHCP review meetings </a:t>
            </a:r>
            <a:endParaRPr lang="en-GB" altLang="en-US" sz="2800" b="1"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endParaRPr lang="en-GB" altLang="en-US" sz="2800" b="1"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altLang="en-US" sz="2800" b="1" dirty="0">
                <a:solidFill>
                  <a:schemeClr val="tx1"/>
                </a:solidFill>
                <a:latin typeface="Arial" panose="020B0604020202020204" pitchFamily="34" charset="0"/>
                <a:cs typeface="Arial" panose="020B0604020202020204" pitchFamily="34" charset="0"/>
              </a:rPr>
              <a:t>This helps to start the discussion around transition between Children’s and Adult services</a:t>
            </a:r>
          </a:p>
          <a:p>
            <a:pPr marL="571500" indent="-571500">
              <a:buFont typeface="Arial" panose="020B0604020202020204" pitchFamily="34" charset="0"/>
              <a:buChar char="•"/>
            </a:pPr>
            <a:endParaRPr lang="en-GB" altLang="en-US" sz="2800" b="1" dirty="0">
              <a:solidFill>
                <a:schemeClr val="tx1"/>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altLang="en-US" sz="2800" b="1" dirty="0">
                <a:solidFill>
                  <a:schemeClr val="tx1"/>
                </a:solidFill>
                <a:latin typeface="Arial" panose="020B0604020202020204" pitchFamily="34" charset="0"/>
                <a:cs typeface="Arial" panose="020B0604020202020204" pitchFamily="34" charset="0"/>
              </a:rPr>
              <a:t>These meetings help transition workers to develop an understanding of the young person’s needs and for them and their parents/carers to understand how we will work with them</a:t>
            </a:r>
          </a:p>
          <a:p>
            <a:pPr marL="571500" indent="-571500">
              <a:buFont typeface="Arial" panose="020B0604020202020204" pitchFamily="34" charset="0"/>
              <a:buChar char="•"/>
            </a:pPr>
            <a:endParaRPr lang="en-GB" altLang="en-US" sz="2800" b="1"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endParaRPr lang="en-GB" sz="3600" kern="0" dirty="0">
              <a:latin typeface="Arial"/>
              <a:ea typeface="+mj-ea"/>
              <a:cs typeface="+mj-cs"/>
            </a:endParaRPr>
          </a:p>
        </p:txBody>
      </p:sp>
    </p:spTree>
    <p:extLst>
      <p:ext uri="{BB962C8B-B14F-4D97-AF65-F5344CB8AC3E}">
        <p14:creationId xmlns:p14="http://schemas.microsoft.com/office/powerpoint/2010/main" val="656623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B63BEF7-FFCA-4926-A077-9D8AC9141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82184"/>
            <a:ext cx="12192000" cy="1575816"/>
          </a:xfrm>
          <a:prstGeom prst="rect">
            <a:avLst/>
          </a:prstGeom>
        </p:spPr>
      </p:pic>
      <p:sp>
        <p:nvSpPr>
          <p:cNvPr id="4" name="Subtitle 2">
            <a:extLst>
              <a:ext uri="{FF2B5EF4-FFF2-40B4-BE49-F238E27FC236}">
                <a16:creationId xmlns:a16="http://schemas.microsoft.com/office/drawing/2014/main" id="{00EAD709-F9B3-4B1A-9AA3-C2DF1F437F8B}"/>
              </a:ext>
            </a:extLst>
          </p:cNvPr>
          <p:cNvSpPr txBox="1">
            <a:spLocks/>
          </p:cNvSpPr>
          <p:nvPr/>
        </p:nvSpPr>
        <p:spPr>
          <a:xfrm>
            <a:off x="667657" y="597581"/>
            <a:ext cx="9144000" cy="70144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3600" b="1" dirty="0">
              <a:solidFill>
                <a:srgbClr val="00A04F"/>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D9867CD-634B-A62E-F531-25BED9AF669E}"/>
              </a:ext>
            </a:extLst>
          </p:cNvPr>
          <p:cNvSpPr txBox="1"/>
          <p:nvPr/>
        </p:nvSpPr>
        <p:spPr>
          <a:xfrm>
            <a:off x="254455" y="125185"/>
            <a:ext cx="11439524" cy="5693866"/>
          </a:xfrm>
          <a:prstGeom prst="rect">
            <a:avLst/>
          </a:prstGeom>
          <a:noFill/>
        </p:spPr>
        <p:txBody>
          <a:bodyPr wrap="square">
            <a:spAutoFit/>
          </a:bodyPr>
          <a:lstStyle/>
          <a:p>
            <a:pPr algn="ctr"/>
            <a:r>
              <a:rPr lang="en-GB" sz="4400" b="1" u="sng" kern="0" dirty="0">
                <a:solidFill>
                  <a:srgbClr val="00B050"/>
                </a:solidFill>
                <a:latin typeface="Arial"/>
                <a:ea typeface="+mj-ea"/>
                <a:cs typeface="+mj-cs"/>
              </a:rPr>
              <a:t>Transition assessment </a:t>
            </a:r>
          </a:p>
          <a:p>
            <a:pPr algn="ctr"/>
            <a:endParaRPr lang="en-GB" sz="3200" kern="0" dirty="0">
              <a:latin typeface="Arial"/>
              <a:ea typeface="+mj-ea"/>
              <a:cs typeface="+mj-cs"/>
            </a:endParaRPr>
          </a:p>
          <a:p>
            <a:pPr marL="571500" indent="-571500">
              <a:buFont typeface="Arial" panose="020B0604020202020204" pitchFamily="34" charset="0"/>
              <a:buChar char="•"/>
            </a:pPr>
            <a:r>
              <a:rPr lang="en-GB" sz="2800" b="1" kern="0" dirty="0">
                <a:latin typeface="Arial"/>
                <a:ea typeface="+mj-ea"/>
                <a:cs typeface="+mj-cs"/>
              </a:rPr>
              <a:t>A Care Act (2014) assessment confirms a young person’s eligibility for adult social care services after they are 18. The timing of this can depend on when it is of significant benefit to the young person to complete this but is usually between age 17 to 18.</a:t>
            </a:r>
          </a:p>
          <a:p>
            <a:endParaRPr lang="en-GB" sz="2800" b="1" kern="0" dirty="0">
              <a:latin typeface="Arial"/>
              <a:ea typeface="+mj-ea"/>
              <a:cs typeface="+mj-cs"/>
            </a:endParaRPr>
          </a:p>
          <a:p>
            <a:pPr marL="571500" indent="-571500">
              <a:buFont typeface="Arial" panose="020B0604020202020204" pitchFamily="34" charset="0"/>
              <a:buChar char="•"/>
            </a:pPr>
            <a:r>
              <a:rPr lang="en-GB" sz="2800" b="1" kern="0" dirty="0">
                <a:latin typeface="Arial"/>
                <a:ea typeface="+mj-ea"/>
                <a:cs typeface="+mj-cs"/>
              </a:rPr>
              <a:t>The young person will need to consent to this assessment, or if they are unable to, it will be completed in their best interests – this is underpinned by the Mental Capacity Act (2005)</a:t>
            </a:r>
          </a:p>
          <a:p>
            <a:pPr marL="571500" indent="-571500">
              <a:buFont typeface="Arial" panose="020B0604020202020204" pitchFamily="34" charset="0"/>
              <a:buChar char="•"/>
            </a:pPr>
            <a:endParaRPr lang="en-GB" sz="3600" kern="0" dirty="0">
              <a:latin typeface="Arial"/>
              <a:ea typeface="+mj-ea"/>
              <a:cs typeface="+mj-cs"/>
            </a:endParaRPr>
          </a:p>
        </p:txBody>
      </p:sp>
    </p:spTree>
    <p:extLst>
      <p:ext uri="{BB962C8B-B14F-4D97-AF65-F5344CB8AC3E}">
        <p14:creationId xmlns:p14="http://schemas.microsoft.com/office/powerpoint/2010/main" val="944051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B63BEF7-FFCA-4926-A077-9D8AC9141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82184"/>
            <a:ext cx="12192000" cy="1575816"/>
          </a:xfrm>
          <a:prstGeom prst="rect">
            <a:avLst/>
          </a:prstGeom>
        </p:spPr>
      </p:pic>
      <p:sp>
        <p:nvSpPr>
          <p:cNvPr id="4" name="Subtitle 2">
            <a:extLst>
              <a:ext uri="{FF2B5EF4-FFF2-40B4-BE49-F238E27FC236}">
                <a16:creationId xmlns:a16="http://schemas.microsoft.com/office/drawing/2014/main" id="{00EAD709-F9B3-4B1A-9AA3-C2DF1F437F8B}"/>
              </a:ext>
            </a:extLst>
          </p:cNvPr>
          <p:cNvSpPr txBox="1">
            <a:spLocks/>
          </p:cNvSpPr>
          <p:nvPr/>
        </p:nvSpPr>
        <p:spPr>
          <a:xfrm>
            <a:off x="667657" y="597581"/>
            <a:ext cx="9144000" cy="70144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3600" b="1" dirty="0">
              <a:solidFill>
                <a:srgbClr val="00A04F"/>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D9867CD-634B-A62E-F531-25BED9AF669E}"/>
              </a:ext>
            </a:extLst>
          </p:cNvPr>
          <p:cNvSpPr txBox="1"/>
          <p:nvPr/>
        </p:nvSpPr>
        <p:spPr>
          <a:xfrm>
            <a:off x="108857" y="301842"/>
            <a:ext cx="11745686" cy="4836215"/>
          </a:xfrm>
          <a:prstGeom prst="rect">
            <a:avLst/>
          </a:prstGeom>
          <a:noFill/>
        </p:spPr>
        <p:txBody>
          <a:bodyPr wrap="square">
            <a:spAutoFit/>
          </a:bodyPr>
          <a:lstStyle/>
          <a:p>
            <a:pPr algn="ctr"/>
            <a:r>
              <a:rPr lang="en-GB" sz="4400" b="1" u="sng" kern="0" dirty="0">
                <a:solidFill>
                  <a:srgbClr val="00B050"/>
                </a:solidFill>
                <a:latin typeface="Arial"/>
                <a:ea typeface="+mj-ea"/>
                <a:cs typeface="+mj-cs"/>
              </a:rPr>
              <a:t>Financial assessment </a:t>
            </a:r>
          </a:p>
          <a:p>
            <a:pPr algn="ctr"/>
            <a:endParaRPr lang="en-GB" sz="3200" kern="0" dirty="0">
              <a:latin typeface="Arial"/>
              <a:ea typeface="+mj-ea"/>
              <a:cs typeface="+mj-cs"/>
            </a:endParaRPr>
          </a:p>
          <a:p>
            <a:endParaRPr lang="en-GB" sz="2400" b="1" kern="0" dirty="0">
              <a:latin typeface="Arial"/>
              <a:ea typeface="+mj-ea"/>
              <a:cs typeface="+mj-cs"/>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1" i="0" u="none" strike="noStrike" kern="0" cap="none" spc="0" normalizeH="0" baseline="0" noProof="0" dirty="0">
                <a:ln>
                  <a:noFill/>
                </a:ln>
                <a:solidFill>
                  <a:prstClr val="black"/>
                </a:solidFill>
                <a:effectLst/>
                <a:uLnTx/>
                <a:uFillTx/>
                <a:latin typeface="Arial"/>
                <a:ea typeface="+mn-ea"/>
                <a:cs typeface="+mn-cs"/>
              </a:rPr>
              <a:t>All care and support funded by Adult Social Care is subject to a financial assessment based on individuals own income in line with Care Act (2014) legislation.</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800" b="1" kern="0" dirty="0">
              <a:solidFill>
                <a:prstClr val="black"/>
              </a:solidFill>
              <a:latin typeface="Arial"/>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1" i="0" u="none" strike="noStrike" kern="0" cap="none" spc="0" normalizeH="0" baseline="0" noProof="0" dirty="0">
                <a:ln>
                  <a:noFill/>
                </a:ln>
                <a:solidFill>
                  <a:prstClr val="black"/>
                </a:solidFill>
                <a:effectLst/>
                <a:uLnTx/>
                <a:uFillTx/>
                <a:latin typeface="Arial"/>
                <a:ea typeface="+mn-ea"/>
                <a:cs typeface="+mn-cs"/>
              </a:rPr>
              <a:t>A community finance officer will contact you to discuss this further.  </a:t>
            </a:r>
          </a:p>
          <a:p>
            <a:pPr marL="571500" indent="-571500">
              <a:buFont typeface="Arial" panose="020B0604020202020204" pitchFamily="34" charset="0"/>
              <a:buChar char="•"/>
            </a:pPr>
            <a:endParaRPr lang="en-GB" sz="3600" kern="0" dirty="0">
              <a:latin typeface="Arial"/>
              <a:ea typeface="+mj-ea"/>
              <a:cs typeface="+mj-cs"/>
            </a:endParaRPr>
          </a:p>
        </p:txBody>
      </p:sp>
    </p:spTree>
    <p:extLst>
      <p:ext uri="{BB962C8B-B14F-4D97-AF65-F5344CB8AC3E}">
        <p14:creationId xmlns:p14="http://schemas.microsoft.com/office/powerpoint/2010/main" val="3554838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B63BEF7-FFCA-4926-A077-9D8AC9141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82184"/>
            <a:ext cx="12192000" cy="1575816"/>
          </a:xfrm>
          <a:prstGeom prst="rect">
            <a:avLst/>
          </a:prstGeom>
        </p:spPr>
      </p:pic>
      <p:sp>
        <p:nvSpPr>
          <p:cNvPr id="4" name="Subtitle 2">
            <a:extLst>
              <a:ext uri="{FF2B5EF4-FFF2-40B4-BE49-F238E27FC236}">
                <a16:creationId xmlns:a16="http://schemas.microsoft.com/office/drawing/2014/main" id="{00EAD709-F9B3-4B1A-9AA3-C2DF1F437F8B}"/>
              </a:ext>
            </a:extLst>
          </p:cNvPr>
          <p:cNvSpPr txBox="1">
            <a:spLocks/>
          </p:cNvSpPr>
          <p:nvPr/>
        </p:nvSpPr>
        <p:spPr>
          <a:xfrm>
            <a:off x="667657" y="597581"/>
            <a:ext cx="9144000" cy="70144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3600" b="1" dirty="0">
              <a:solidFill>
                <a:srgbClr val="00A04F"/>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D9867CD-634B-A62E-F531-25BED9AF669E}"/>
              </a:ext>
            </a:extLst>
          </p:cNvPr>
          <p:cNvSpPr txBox="1"/>
          <p:nvPr/>
        </p:nvSpPr>
        <p:spPr>
          <a:xfrm>
            <a:off x="172720" y="210026"/>
            <a:ext cx="11877040" cy="6524863"/>
          </a:xfrm>
          <a:prstGeom prst="rect">
            <a:avLst/>
          </a:prstGeom>
          <a:noFill/>
        </p:spPr>
        <p:txBody>
          <a:bodyPr wrap="square">
            <a:spAutoFit/>
          </a:bodyPr>
          <a:lstStyle/>
          <a:p>
            <a:pPr algn="ctr"/>
            <a:r>
              <a:rPr lang="en-GB" sz="4400" b="1" u="sng" kern="0" dirty="0">
                <a:solidFill>
                  <a:srgbClr val="00B050"/>
                </a:solidFill>
                <a:latin typeface="Arial"/>
                <a:ea typeface="+mj-ea"/>
                <a:cs typeface="+mj-cs"/>
              </a:rPr>
              <a:t>Fully Funded Continuing Health Care</a:t>
            </a:r>
          </a:p>
          <a:p>
            <a:pPr algn="ctr"/>
            <a:endParaRPr lang="en-GB" sz="3200" kern="0" dirty="0">
              <a:latin typeface="Arial"/>
              <a:ea typeface="+mj-ea"/>
              <a:cs typeface="+mj-cs"/>
            </a:endParaRPr>
          </a:p>
          <a:p>
            <a:pPr marL="571500" indent="-571500">
              <a:buFont typeface="Arial" panose="020B0604020202020204" pitchFamily="34" charset="0"/>
              <a:buChar char="•"/>
            </a:pPr>
            <a:r>
              <a:rPr lang="en-GB" altLang="en-US" sz="2800" b="1" dirty="0">
                <a:latin typeface="Arial" panose="020B0604020202020204" pitchFamily="34" charset="0"/>
                <a:cs typeface="Arial" panose="020B0604020202020204" pitchFamily="34" charset="0"/>
              </a:rPr>
              <a:t>If a young person has more complex or intense needs, continuing healthcare (CHC) will need to be considered </a:t>
            </a:r>
          </a:p>
          <a:p>
            <a:pPr marL="571500" indent="-571500">
              <a:buFont typeface="Arial" panose="020B0604020202020204" pitchFamily="34" charset="0"/>
              <a:buChar char="•"/>
            </a:pPr>
            <a:endParaRPr lang="en-GB" altLang="en-US" sz="2800" b="1"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altLang="en-US" sz="2800" b="1" dirty="0">
                <a:latin typeface="Arial" panose="020B0604020202020204" pitchFamily="34" charset="0"/>
                <a:cs typeface="Arial" panose="020B0604020202020204" pitchFamily="34" charset="0"/>
              </a:rPr>
              <a:t>Needs do not just have to be traditional medical needs and include consideration of behaviours, communication and other factors </a:t>
            </a:r>
          </a:p>
          <a:p>
            <a:pPr marL="571500" indent="-571500">
              <a:buFont typeface="Arial" panose="020B0604020202020204" pitchFamily="34" charset="0"/>
              <a:buChar char="•"/>
            </a:pPr>
            <a:endParaRPr lang="en-GB" altLang="en-US" sz="2800" b="1"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altLang="en-US" sz="2800" b="1" dirty="0">
                <a:latin typeface="Arial" panose="020B0604020202020204" pitchFamily="34" charset="0"/>
                <a:cs typeface="Arial" panose="020B0604020202020204" pitchFamily="34" charset="0"/>
              </a:rPr>
              <a:t>Your transition worker will support you through this process if relevant to you </a:t>
            </a:r>
          </a:p>
          <a:p>
            <a:endParaRPr lang="en-GB" altLang="en-US" sz="5400" dirty="0"/>
          </a:p>
          <a:p>
            <a:pPr marL="571500" indent="-571500">
              <a:buFont typeface="Arial" panose="020B0604020202020204" pitchFamily="34" charset="0"/>
              <a:buChar char="•"/>
            </a:pPr>
            <a:endParaRPr lang="en-GB" sz="3600" kern="0" dirty="0">
              <a:latin typeface="Arial"/>
              <a:ea typeface="+mj-ea"/>
              <a:cs typeface="+mj-cs"/>
            </a:endParaRPr>
          </a:p>
        </p:txBody>
      </p:sp>
    </p:spTree>
    <p:extLst>
      <p:ext uri="{BB962C8B-B14F-4D97-AF65-F5344CB8AC3E}">
        <p14:creationId xmlns:p14="http://schemas.microsoft.com/office/powerpoint/2010/main" val="26670676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B4535F08D0C6C479A320FB2F2606C7A" ma:contentTypeVersion="5" ma:contentTypeDescription="Create a new document." ma:contentTypeScope="" ma:versionID="c147841ec268d13ff42bd5868a965ef5">
  <xsd:schema xmlns:xsd="http://www.w3.org/2001/XMLSchema" xmlns:xs="http://www.w3.org/2001/XMLSchema" xmlns:p="http://schemas.microsoft.com/office/2006/metadata/properties" xmlns:ns2="1a7b6c82-a1b0-4f4e-bc62-c27043ad5059" targetNamespace="http://schemas.microsoft.com/office/2006/metadata/properties" ma:root="true" ma:fieldsID="ee44910f4b03ca686725f17ae953b5ca" ns2:_="">
    <xsd:import namespace="1a7b6c82-a1b0-4f4e-bc62-c27043ad5059"/>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7b6c82-a1b0-4f4e-bc62-c27043ad50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A159F8-0582-4217-A547-463271E6E0E2}">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1a7b6c82-a1b0-4f4e-bc62-c27043ad5059"/>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83622115-E628-4FB0-9FE8-FE5495AB77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7b6c82-a1b0-4f4e-bc62-c27043ad5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F90D070-ACDA-48BF-A555-54AE37007E5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1837</TotalTime>
  <Words>659</Words>
  <Application>Microsoft Office PowerPoint</Application>
  <PresentationFormat>Widescreen</PresentationFormat>
  <Paragraphs>92</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       Preparation for Adulthood  Adult Social 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Martha Ives</dc:creator>
  <cp:lastModifiedBy>Anita Niesyt</cp:lastModifiedBy>
  <cp:revision>9</cp:revision>
  <dcterms:created xsi:type="dcterms:W3CDTF">2023-02-03T09:25:56Z</dcterms:created>
  <dcterms:modified xsi:type="dcterms:W3CDTF">2026-03-13T15:33:36Z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0x0101004B4535F08D0C6C479A320FB2F2606C7A</vt:lpwstr>
  </property>
  <property fmtid="{D5CDD505-2E9C-101B-9397-08002B2CF9AE}" pid="3" name="_ExtendedDescription">
    <vt:lpwstr/>
  </property>
</Properties>
</file>