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
  </p:handoutMasterIdLst>
  <p:sldIdLst>
    <p:sldId id="256" r:id="rId2"/>
    <p:sldId id="263" r:id="rId3"/>
    <p:sldId id="262" r:id="rId4"/>
    <p:sldId id="268" r:id="rId5"/>
    <p:sldId id="264" r:id="rId6"/>
    <p:sldId id="269" r:id="rId7"/>
    <p:sldId id="265" r:id="rId8"/>
    <p:sldId id="266" r:id="rId9"/>
    <p:sldId id="267"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0" d="100"/>
          <a:sy n="90" d="100"/>
        </p:scale>
        <p:origin x="57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0AF372A-D354-4AC4-BC95-3F06CC31F59D}" type="datetimeFigureOut">
              <a:rPr lang="en-GB" smtClean="0"/>
              <a:t>30/11/2022</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7196EC6-19A9-4971-B5FE-0923159CA798}" type="slidenum">
              <a:rPr lang="en-GB" smtClean="0"/>
              <a:t>‹#›</a:t>
            </a:fld>
            <a:endParaRPr lang="en-GB"/>
          </a:p>
        </p:txBody>
      </p:sp>
    </p:spTree>
    <p:extLst>
      <p:ext uri="{BB962C8B-B14F-4D97-AF65-F5344CB8AC3E}">
        <p14:creationId xmlns:p14="http://schemas.microsoft.com/office/powerpoint/2010/main" val="230486399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7F030D1-53E7-46A3-A2D2-153A825C3FE9}"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3138518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F030D1-53E7-46A3-A2D2-153A825C3FE9}"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1205077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F030D1-53E7-46A3-A2D2-153A825C3FE9}"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2720363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F030D1-53E7-46A3-A2D2-153A825C3FE9}"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865441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F030D1-53E7-46A3-A2D2-153A825C3FE9}"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2305905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F030D1-53E7-46A3-A2D2-153A825C3FE9}" type="datetimeFigureOut">
              <a:rPr lang="en-GB" smtClean="0"/>
              <a:t>30/11/2022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2036323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F030D1-53E7-46A3-A2D2-153A825C3FE9}" type="datetimeFigureOut">
              <a:rPr lang="en-GB" smtClean="0"/>
              <a:t>30/11/2022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3014451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F030D1-53E7-46A3-A2D2-153A825C3FE9}" type="datetimeFigureOut">
              <a:rPr lang="en-GB" smtClean="0"/>
              <a:t>30/11/2022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2016767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F030D1-53E7-46A3-A2D2-153A825C3FE9}" type="datetimeFigureOut">
              <a:rPr lang="en-GB" smtClean="0"/>
              <a:t>30/11/2022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1981727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F030D1-53E7-46A3-A2D2-153A825C3FE9}" type="datetimeFigureOut">
              <a:rPr lang="en-GB" smtClean="0"/>
              <a:t>30/11/2022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2362724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F030D1-53E7-46A3-A2D2-153A825C3FE9}" type="datetimeFigureOut">
              <a:rPr lang="en-GB" smtClean="0"/>
              <a:t>30/11/2022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BDCD28-730A-4337-B6BF-2B164EDE1C35}" type="slidenum">
              <a:rPr lang="en-GB" smtClean="0"/>
              <a:t>‹#›</a:t>
            </a:fld>
            <a:endParaRPr lang="en-GB"/>
          </a:p>
        </p:txBody>
      </p:sp>
    </p:spTree>
    <p:extLst>
      <p:ext uri="{BB962C8B-B14F-4D97-AF65-F5344CB8AC3E}">
        <p14:creationId xmlns:p14="http://schemas.microsoft.com/office/powerpoint/2010/main" val="19629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F030D1-53E7-46A3-A2D2-153A825C3FE9}" type="datetimeFigureOut">
              <a:rPr lang="en-GB" smtClean="0"/>
              <a:t>30/11/2022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BDCD28-730A-4337-B6BF-2B164EDE1C35}" type="slidenum">
              <a:rPr lang="en-GB" smtClean="0"/>
              <a:t>‹#›</a:t>
            </a:fld>
            <a:endParaRPr lang="en-GB"/>
          </a:p>
        </p:txBody>
      </p:sp>
    </p:spTree>
    <p:extLst>
      <p:ext uri="{BB962C8B-B14F-4D97-AF65-F5344CB8AC3E}">
        <p14:creationId xmlns:p14="http://schemas.microsoft.com/office/powerpoint/2010/main" val="2662566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0888"/>
          <a:stretch/>
        </p:blipFill>
        <p:spPr>
          <a:xfrm>
            <a:off x="503956" y="618185"/>
            <a:ext cx="9151065" cy="6098147"/>
          </a:xfrm>
          <a:prstGeom prst="rect">
            <a:avLst/>
          </a:prstGeom>
        </p:spPr>
      </p:pic>
      <p:sp>
        <p:nvSpPr>
          <p:cNvPr id="6" name="TextBox 5"/>
          <p:cNvSpPr txBox="1"/>
          <p:nvPr/>
        </p:nvSpPr>
        <p:spPr>
          <a:xfrm>
            <a:off x="1854557" y="5235030"/>
            <a:ext cx="6176633" cy="769441"/>
          </a:xfrm>
          <a:prstGeom prst="rect">
            <a:avLst/>
          </a:prstGeom>
          <a:solidFill>
            <a:schemeClr val="bg1"/>
          </a:solidFill>
        </p:spPr>
        <p:txBody>
          <a:bodyPr wrap="square" rtlCol="0">
            <a:spAutoFit/>
          </a:bodyPr>
          <a:lstStyle/>
          <a:p>
            <a:pPr algn="ctr"/>
            <a:r>
              <a:rPr lang="en-GB" sz="4400"/>
              <a:t>Career </a:t>
            </a:r>
            <a:r>
              <a:rPr lang="en-GB" sz="4400" dirty="0"/>
              <a:t>Team at</a:t>
            </a:r>
          </a:p>
        </p:txBody>
      </p:sp>
      <p:pic>
        <p:nvPicPr>
          <p:cNvPr id="2050" name="Picture 2" descr="Home - James Rennie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438" y="5122953"/>
            <a:ext cx="4635365" cy="1115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573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8811" y="200490"/>
            <a:ext cx="8302179" cy="769441"/>
          </a:xfrm>
          <a:prstGeom prst="rect">
            <a:avLst/>
          </a:prstGeom>
          <a:solidFill>
            <a:schemeClr val="bg1"/>
          </a:solidFill>
        </p:spPr>
        <p:txBody>
          <a:bodyPr wrap="square" rtlCol="0">
            <a:spAutoFit/>
          </a:bodyPr>
          <a:lstStyle/>
          <a:p>
            <a:pPr algn="ctr"/>
            <a:r>
              <a:rPr lang="en-GB" sz="4400" b="1" u="sng" dirty="0"/>
              <a:t>Gatsby Benchmarks</a:t>
            </a:r>
          </a:p>
        </p:txBody>
      </p:sp>
      <p:sp>
        <p:nvSpPr>
          <p:cNvPr id="3" name="TextBox 2"/>
          <p:cNvSpPr txBox="1"/>
          <p:nvPr/>
        </p:nvSpPr>
        <p:spPr>
          <a:xfrm>
            <a:off x="590030" y="882550"/>
            <a:ext cx="5936974" cy="1938992"/>
          </a:xfrm>
          <a:prstGeom prst="rect">
            <a:avLst/>
          </a:prstGeom>
          <a:noFill/>
        </p:spPr>
        <p:txBody>
          <a:bodyPr wrap="square" rtlCol="0">
            <a:spAutoFit/>
          </a:bodyPr>
          <a:lstStyle/>
          <a:p>
            <a:r>
              <a:rPr lang="en-GB" sz="4000" dirty="0">
                <a:solidFill>
                  <a:srgbClr val="FF0000"/>
                </a:solidFill>
              </a:rPr>
              <a:t>When?</a:t>
            </a:r>
          </a:p>
          <a:p>
            <a:r>
              <a:rPr lang="en-GB" sz="4000" dirty="0">
                <a:solidFill>
                  <a:srgbClr val="FFC000"/>
                </a:solidFill>
              </a:rPr>
              <a:t>Why?</a:t>
            </a:r>
          </a:p>
          <a:p>
            <a:r>
              <a:rPr lang="en-GB" sz="4000" dirty="0">
                <a:solidFill>
                  <a:srgbClr val="0070C0"/>
                </a:solidFill>
              </a:rPr>
              <a:t>What does it mean for us?</a:t>
            </a:r>
          </a:p>
        </p:txBody>
      </p:sp>
      <p:pic>
        <p:nvPicPr>
          <p:cNvPr id="1026" name="Picture 2" descr="Gatsby Benchm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849" y="2821542"/>
            <a:ext cx="7738423" cy="38471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8512934" y="71516"/>
            <a:ext cx="3679065" cy="2751245"/>
          </a:xfrm>
          <a:prstGeom prst="rect">
            <a:avLst/>
          </a:prstGeom>
        </p:spPr>
      </p:pic>
    </p:spTree>
    <p:extLst>
      <p:ext uri="{BB962C8B-B14F-4D97-AF65-F5344CB8AC3E}">
        <p14:creationId xmlns:p14="http://schemas.microsoft.com/office/powerpoint/2010/main" val="194470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31234" y="14735"/>
            <a:ext cx="9151065" cy="6843266"/>
          </a:xfrm>
          <a:prstGeom prst="rect">
            <a:avLst/>
          </a:prstGeom>
        </p:spPr>
      </p:pic>
      <p:sp>
        <p:nvSpPr>
          <p:cNvPr id="6" name="TextBox 5"/>
          <p:cNvSpPr txBox="1"/>
          <p:nvPr/>
        </p:nvSpPr>
        <p:spPr>
          <a:xfrm>
            <a:off x="271979" y="164624"/>
            <a:ext cx="8302179" cy="769441"/>
          </a:xfrm>
          <a:prstGeom prst="rect">
            <a:avLst/>
          </a:prstGeom>
          <a:solidFill>
            <a:schemeClr val="bg1"/>
          </a:solidFill>
        </p:spPr>
        <p:txBody>
          <a:bodyPr wrap="square" rtlCol="0">
            <a:spAutoFit/>
          </a:bodyPr>
          <a:lstStyle/>
          <a:p>
            <a:pPr algn="ctr"/>
            <a:r>
              <a:rPr lang="en-GB" sz="4400" dirty="0"/>
              <a:t>Career pathways at James Rennie</a:t>
            </a:r>
          </a:p>
        </p:txBody>
      </p:sp>
      <p:sp>
        <p:nvSpPr>
          <p:cNvPr id="3" name="TextBox 2"/>
          <p:cNvSpPr txBox="1"/>
          <p:nvPr/>
        </p:nvSpPr>
        <p:spPr>
          <a:xfrm>
            <a:off x="5245063" y="4664765"/>
            <a:ext cx="5936974" cy="1938992"/>
          </a:xfrm>
          <a:prstGeom prst="rect">
            <a:avLst/>
          </a:prstGeom>
          <a:noFill/>
        </p:spPr>
        <p:txBody>
          <a:bodyPr wrap="square" rtlCol="0">
            <a:spAutoFit/>
          </a:bodyPr>
          <a:lstStyle/>
          <a:p>
            <a:pPr marL="571500" indent="-571500">
              <a:buFont typeface="Arial" panose="020B0604020202020204" pitchFamily="34" charset="0"/>
              <a:buChar char="•"/>
            </a:pPr>
            <a:r>
              <a:rPr lang="en-GB" sz="4000" dirty="0">
                <a:solidFill>
                  <a:schemeClr val="accent1"/>
                </a:solidFill>
              </a:rPr>
              <a:t>Pre-formal students</a:t>
            </a:r>
          </a:p>
          <a:p>
            <a:pPr marL="571500" indent="-571500">
              <a:buFont typeface="Arial" panose="020B0604020202020204" pitchFamily="34" charset="0"/>
              <a:buChar char="•"/>
            </a:pPr>
            <a:r>
              <a:rPr lang="en-GB" sz="4000" dirty="0">
                <a:solidFill>
                  <a:schemeClr val="bg1">
                    <a:lumMod val="65000"/>
                  </a:schemeClr>
                </a:solidFill>
              </a:rPr>
              <a:t>Semi-formal students</a:t>
            </a:r>
          </a:p>
          <a:p>
            <a:pPr marL="571500" indent="-571500">
              <a:buFont typeface="Arial" panose="020B0604020202020204" pitchFamily="34" charset="0"/>
              <a:buChar char="•"/>
            </a:pPr>
            <a:r>
              <a:rPr lang="en-GB" sz="4000" dirty="0">
                <a:solidFill>
                  <a:srgbClr val="FFC000"/>
                </a:solidFill>
              </a:rPr>
              <a:t>Formal students</a:t>
            </a:r>
          </a:p>
        </p:txBody>
      </p:sp>
      <p:sp>
        <p:nvSpPr>
          <p:cNvPr id="4" name="TextBox 3">
            <a:extLst>
              <a:ext uri="{FF2B5EF4-FFF2-40B4-BE49-F238E27FC236}">
                <a16:creationId xmlns:a16="http://schemas.microsoft.com/office/drawing/2014/main" id="{F9FD720C-47FE-48BA-962C-F6934B277BD0}"/>
              </a:ext>
            </a:extLst>
          </p:cNvPr>
          <p:cNvSpPr txBox="1"/>
          <p:nvPr/>
        </p:nvSpPr>
        <p:spPr>
          <a:xfrm>
            <a:off x="271979" y="1645840"/>
            <a:ext cx="3476847" cy="5047536"/>
          </a:xfrm>
          <a:prstGeom prst="rect">
            <a:avLst/>
          </a:prstGeom>
          <a:noFill/>
        </p:spPr>
        <p:txBody>
          <a:bodyPr wrap="square" rtlCol="0">
            <a:spAutoFit/>
          </a:bodyPr>
          <a:lstStyle/>
          <a:p>
            <a:pPr lvl="0" defTabSz="457200"/>
            <a:r>
              <a:rPr lang="en-GB" sz="1400" dirty="0">
                <a:solidFill>
                  <a:prstClr val="black"/>
                </a:solidFill>
              </a:rPr>
              <a:t>For pupils working </a:t>
            </a:r>
            <a:r>
              <a:rPr lang="en-GB" sz="1400" b="1" dirty="0">
                <a:solidFill>
                  <a:prstClr val="black"/>
                </a:solidFill>
              </a:rPr>
              <a:t>on pre-formal curriculum</a:t>
            </a:r>
            <a:r>
              <a:rPr lang="en-GB" sz="1400" dirty="0">
                <a:solidFill>
                  <a:prstClr val="black"/>
                </a:solidFill>
              </a:rPr>
              <a:t> the pathway is concentrating to enrich the life experience by developing communication skills, meaningful relationships, social and community life and actively participate in activities personally enjoyed and with people they like to spend time with.</a:t>
            </a:r>
          </a:p>
          <a:p>
            <a:pPr lvl="0" defTabSz="457200"/>
            <a:r>
              <a:rPr lang="en-GB" sz="1400" dirty="0">
                <a:solidFill>
                  <a:prstClr val="black"/>
                </a:solidFill>
              </a:rPr>
              <a:t>For pupils working </a:t>
            </a:r>
            <a:r>
              <a:rPr lang="en-GB" sz="1400" b="1" dirty="0">
                <a:solidFill>
                  <a:prstClr val="black"/>
                </a:solidFill>
              </a:rPr>
              <a:t>on semi-formal curriculum</a:t>
            </a:r>
            <a:r>
              <a:rPr lang="en-GB" sz="1400" dirty="0">
                <a:solidFill>
                  <a:prstClr val="black"/>
                </a:solidFill>
              </a:rPr>
              <a:t> the pathway is concentrating to improve work related skills for independent living.</a:t>
            </a:r>
          </a:p>
          <a:p>
            <a:pPr lvl="0" defTabSz="457200"/>
            <a:r>
              <a:rPr lang="en-GB" sz="1400" dirty="0">
                <a:solidFill>
                  <a:prstClr val="black"/>
                </a:solidFill>
              </a:rPr>
              <a:t>For pupils working </a:t>
            </a:r>
            <a:r>
              <a:rPr lang="en-GB" sz="1400" b="1" dirty="0">
                <a:solidFill>
                  <a:prstClr val="black"/>
                </a:solidFill>
              </a:rPr>
              <a:t>on formal curriculum</a:t>
            </a:r>
            <a:r>
              <a:rPr lang="en-GB" sz="1400" dirty="0">
                <a:solidFill>
                  <a:prstClr val="black"/>
                </a:solidFill>
              </a:rPr>
              <a:t> the pathway is concentrating to improve the possibility and probability of paid work by classroom-based career coaching, exploring career options, work experience, meeting employers, enterprise skills and work related accreditations and qualifications.</a:t>
            </a:r>
          </a:p>
          <a:p>
            <a:pPr lvl="0" defTabSz="457200"/>
            <a:endParaRPr lang="en-GB" sz="1400" dirty="0">
              <a:solidFill>
                <a:prstClr val="black"/>
              </a:solidFill>
            </a:endParaRPr>
          </a:p>
          <a:p>
            <a:pPr lvl="0" defTabSz="457200"/>
            <a:r>
              <a:rPr lang="en-GB" sz="1400" dirty="0">
                <a:solidFill>
                  <a:prstClr val="black"/>
                </a:solidFill>
              </a:rPr>
              <a:t>Young people At James Rennie School are given opportunities to gain appropriate and relevant accreditations that recognise their skills and aspirations for the future.</a:t>
            </a:r>
            <a:endParaRPr lang="en-GB" sz="4400" dirty="0">
              <a:solidFill>
                <a:prstClr val="black"/>
              </a:solidFill>
            </a:endParaRPr>
          </a:p>
        </p:txBody>
      </p:sp>
    </p:spTree>
    <p:extLst>
      <p:ext uri="{BB962C8B-B14F-4D97-AF65-F5344CB8AC3E}">
        <p14:creationId xmlns:p14="http://schemas.microsoft.com/office/powerpoint/2010/main" val="3105818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40237" y="3394266"/>
            <a:ext cx="3444180" cy="2575596"/>
          </a:xfrm>
          <a:prstGeom prst="rect">
            <a:avLst/>
          </a:prstGeom>
        </p:spPr>
      </p:pic>
      <p:sp>
        <p:nvSpPr>
          <p:cNvPr id="5" name="Text Box 5"/>
          <p:cNvSpPr txBox="1"/>
          <p:nvPr/>
        </p:nvSpPr>
        <p:spPr>
          <a:xfrm>
            <a:off x="1880315" y="0"/>
            <a:ext cx="8512935" cy="2959272"/>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15000"/>
              </a:lnSpc>
              <a:spcAft>
                <a:spcPts val="1000"/>
              </a:spcAft>
            </a:pPr>
            <a:r>
              <a:rPr lang="en-GB" sz="5400" b="1" i="1" u="sng" dirty="0">
                <a:ln>
                  <a:noFill/>
                </a:ln>
                <a:effectLst>
                  <a:outerShdw blurRad="41275" dist="20320" dir="1800000" algn="tl">
                    <a:srgbClr val="000000">
                      <a:alpha val="40000"/>
                    </a:srgbClr>
                  </a:outerShdw>
                </a:effectLst>
                <a:latin typeface="Calibri"/>
                <a:ea typeface="Calibri"/>
                <a:cs typeface="Times New Roman"/>
              </a:rPr>
              <a:t>How do we as a school develop ‘career’ skills across the key stages?</a:t>
            </a:r>
            <a:endParaRPr lang="en-GB" sz="3200" dirty="0">
              <a:effectLst/>
              <a:latin typeface="Calibri"/>
              <a:ea typeface="Calibri"/>
              <a:cs typeface="Times New Roman"/>
            </a:endParaRPr>
          </a:p>
        </p:txBody>
      </p:sp>
      <p:sp>
        <p:nvSpPr>
          <p:cNvPr id="6" name="Text Box 5"/>
          <p:cNvSpPr txBox="1"/>
          <p:nvPr/>
        </p:nvSpPr>
        <p:spPr>
          <a:xfrm>
            <a:off x="577401" y="2959272"/>
            <a:ext cx="5102181" cy="3436838"/>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marL="457200" indent="-457200">
              <a:lnSpc>
                <a:spcPct val="115000"/>
              </a:lnSpc>
              <a:spcAft>
                <a:spcPts val="1000"/>
              </a:spcAft>
              <a:buFont typeface="Arial" panose="020B0604020202020204" pitchFamily="34" charset="0"/>
              <a:buChar char="•"/>
            </a:pPr>
            <a:r>
              <a:rPr lang="en-GB" sz="3200" dirty="0">
                <a:effectLst/>
                <a:latin typeface="Calibri"/>
                <a:ea typeface="Calibri"/>
                <a:cs typeface="Times New Roman"/>
              </a:rPr>
              <a:t>Communication Skills</a:t>
            </a:r>
          </a:p>
          <a:p>
            <a:pPr marL="457200" indent="-457200">
              <a:lnSpc>
                <a:spcPct val="115000"/>
              </a:lnSpc>
              <a:spcAft>
                <a:spcPts val="1000"/>
              </a:spcAft>
              <a:buFont typeface="Arial" panose="020B0604020202020204" pitchFamily="34" charset="0"/>
              <a:buChar char="•"/>
            </a:pPr>
            <a:r>
              <a:rPr lang="en-GB" sz="3200" dirty="0">
                <a:latin typeface="Calibri"/>
                <a:ea typeface="Calibri"/>
                <a:cs typeface="Times New Roman"/>
              </a:rPr>
              <a:t>Functional Skills</a:t>
            </a:r>
          </a:p>
          <a:p>
            <a:pPr marL="457200" indent="-457200">
              <a:lnSpc>
                <a:spcPct val="115000"/>
              </a:lnSpc>
              <a:spcAft>
                <a:spcPts val="1000"/>
              </a:spcAft>
              <a:buFont typeface="Arial" panose="020B0604020202020204" pitchFamily="34" charset="0"/>
              <a:buChar char="•"/>
            </a:pPr>
            <a:r>
              <a:rPr lang="en-GB" sz="3200" dirty="0">
                <a:effectLst/>
                <a:latin typeface="Calibri"/>
                <a:ea typeface="Calibri"/>
                <a:cs typeface="Times New Roman"/>
              </a:rPr>
              <a:t>Living Skills</a:t>
            </a:r>
          </a:p>
          <a:p>
            <a:pPr marL="457200" indent="-457200">
              <a:lnSpc>
                <a:spcPct val="115000"/>
              </a:lnSpc>
              <a:spcAft>
                <a:spcPts val="1000"/>
              </a:spcAft>
              <a:buFont typeface="Arial" panose="020B0604020202020204" pitchFamily="34" charset="0"/>
              <a:buChar char="•"/>
            </a:pPr>
            <a:r>
              <a:rPr lang="en-GB" sz="3200" dirty="0">
                <a:latin typeface="Calibri"/>
                <a:ea typeface="Calibri"/>
                <a:cs typeface="Times New Roman"/>
              </a:rPr>
              <a:t>Independence Skills</a:t>
            </a:r>
          </a:p>
          <a:p>
            <a:pPr marL="457200" indent="-457200">
              <a:lnSpc>
                <a:spcPct val="115000"/>
              </a:lnSpc>
              <a:spcAft>
                <a:spcPts val="1000"/>
              </a:spcAft>
              <a:buFont typeface="Arial" panose="020B0604020202020204" pitchFamily="34" charset="0"/>
              <a:buChar char="•"/>
            </a:pPr>
            <a:r>
              <a:rPr lang="en-GB" sz="3200" dirty="0">
                <a:effectLst/>
                <a:latin typeface="Calibri"/>
                <a:ea typeface="Calibri"/>
                <a:cs typeface="Times New Roman"/>
              </a:rPr>
              <a:t>Self Regulatory Skills</a:t>
            </a:r>
          </a:p>
        </p:txBody>
      </p:sp>
    </p:spTree>
    <p:extLst>
      <p:ext uri="{BB962C8B-B14F-4D97-AF65-F5344CB8AC3E}">
        <p14:creationId xmlns:p14="http://schemas.microsoft.com/office/powerpoint/2010/main" val="1142318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00936" y="246555"/>
            <a:ext cx="9151065" cy="6843266"/>
          </a:xfrm>
          <a:prstGeom prst="rect">
            <a:avLst/>
          </a:prstGeom>
        </p:spPr>
      </p:pic>
      <p:sp>
        <p:nvSpPr>
          <p:cNvPr id="6" name="TextBox 5"/>
          <p:cNvSpPr txBox="1"/>
          <p:nvPr/>
        </p:nvSpPr>
        <p:spPr>
          <a:xfrm>
            <a:off x="119270" y="14735"/>
            <a:ext cx="5486401" cy="1446550"/>
          </a:xfrm>
          <a:prstGeom prst="rect">
            <a:avLst/>
          </a:prstGeom>
          <a:solidFill>
            <a:schemeClr val="bg1"/>
          </a:solidFill>
        </p:spPr>
        <p:txBody>
          <a:bodyPr wrap="square" rtlCol="0">
            <a:spAutoFit/>
          </a:bodyPr>
          <a:lstStyle/>
          <a:p>
            <a:r>
              <a:rPr lang="en-GB" sz="4400" dirty="0"/>
              <a:t>Developing “career” skills across Key Stages</a:t>
            </a:r>
          </a:p>
        </p:txBody>
      </p:sp>
      <p:sp>
        <p:nvSpPr>
          <p:cNvPr id="3" name="TextBox 2"/>
          <p:cNvSpPr txBox="1"/>
          <p:nvPr/>
        </p:nvSpPr>
        <p:spPr>
          <a:xfrm>
            <a:off x="6255026" y="5018708"/>
            <a:ext cx="5936974" cy="707886"/>
          </a:xfrm>
          <a:prstGeom prst="rect">
            <a:avLst/>
          </a:prstGeom>
          <a:noFill/>
        </p:spPr>
        <p:txBody>
          <a:bodyPr wrap="square" rtlCol="0">
            <a:spAutoFit/>
          </a:bodyPr>
          <a:lstStyle/>
          <a:p>
            <a:r>
              <a:rPr lang="en-GB" sz="4000" dirty="0"/>
              <a:t>Group exercise…</a:t>
            </a:r>
          </a:p>
        </p:txBody>
      </p:sp>
    </p:spTree>
    <p:extLst>
      <p:ext uri="{BB962C8B-B14F-4D97-AF65-F5344CB8AC3E}">
        <p14:creationId xmlns:p14="http://schemas.microsoft.com/office/powerpoint/2010/main" val="2226441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4035087"/>
            <a:ext cx="3964346" cy="2964581"/>
          </a:xfrm>
          <a:prstGeom prst="rect">
            <a:avLst/>
          </a:prstGeom>
        </p:spPr>
      </p:pic>
      <p:sp>
        <p:nvSpPr>
          <p:cNvPr id="5" name="Text Box 5"/>
          <p:cNvSpPr txBox="1"/>
          <p:nvPr/>
        </p:nvSpPr>
        <p:spPr>
          <a:xfrm>
            <a:off x="367049" y="154547"/>
            <a:ext cx="11535176" cy="692049"/>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nSpc>
                <a:spcPct val="115000"/>
              </a:lnSpc>
              <a:spcAft>
                <a:spcPts val="1000"/>
              </a:spcAft>
            </a:pPr>
            <a:r>
              <a:rPr lang="en-GB" sz="3600" dirty="0">
                <a:ln>
                  <a:noFill/>
                </a:ln>
                <a:effectLst>
                  <a:outerShdw blurRad="38100" dist="38100" dir="2700000" algn="tl">
                    <a:srgbClr val="000000">
                      <a:alpha val="43137"/>
                    </a:srgbClr>
                  </a:outerShdw>
                </a:effectLst>
                <a:latin typeface="Calibri"/>
                <a:ea typeface="Calibri"/>
                <a:cs typeface="Times New Roman"/>
              </a:rPr>
              <a:t>Career skill development happens everyday at James Rennie</a:t>
            </a:r>
            <a:endParaRPr lang="en-GB" dirty="0">
              <a:effectLst>
                <a:outerShdw blurRad="38100" dist="38100" dir="2700000" algn="tl">
                  <a:srgbClr val="000000">
                    <a:alpha val="43137"/>
                  </a:srgbClr>
                </a:outerShdw>
              </a:effectLst>
              <a:latin typeface="Calibri"/>
              <a:ea typeface="Calibri"/>
              <a:cs typeface="Times New Roman"/>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797" t="17958" r="34482" b="9331"/>
          <a:stretch/>
        </p:blipFill>
        <p:spPr bwMode="auto">
          <a:xfrm>
            <a:off x="8435663" y="3325778"/>
            <a:ext cx="2595093" cy="3468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4855" t="21963" r="34325" b="15361"/>
          <a:stretch/>
        </p:blipFill>
        <p:spPr bwMode="auto">
          <a:xfrm>
            <a:off x="148108" y="1279994"/>
            <a:ext cx="2567144" cy="2948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descr="W:\NEW STARTER PHOTOS 2022\Red Berries\Ophelia 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13354" y="898112"/>
            <a:ext cx="4407435" cy="247918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W:\NEW STARTER PHOTOS 2022\Hedgehogs\DSCN032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1252"/>
          <a:stretch/>
        </p:blipFill>
        <p:spPr bwMode="auto">
          <a:xfrm>
            <a:off x="3623257" y="4705080"/>
            <a:ext cx="3537397" cy="208922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Festivals\Chinese new Year 2022\Little Owls\IMG_20220201_14134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2181962" y="1368142"/>
            <a:ext cx="3408083" cy="2556063"/>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W:\Ben Hope\ILS\Ben\DSCF0270.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48688" y="846596"/>
            <a:ext cx="2841939" cy="213145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W:\Ben Hope\ILS\Ben\IMG_20221019_141015.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8045" t="24038" b="22817"/>
          <a:stretch/>
        </p:blipFill>
        <p:spPr bwMode="auto">
          <a:xfrm>
            <a:off x="5364051" y="2754032"/>
            <a:ext cx="2411211" cy="2084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60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95045" y="1870418"/>
            <a:ext cx="6669576" cy="4987582"/>
          </a:xfrm>
          <a:prstGeom prst="rect">
            <a:avLst/>
          </a:prstGeom>
        </p:spPr>
      </p:pic>
      <p:sp>
        <p:nvSpPr>
          <p:cNvPr id="6" name="TextBox 5"/>
          <p:cNvSpPr txBox="1"/>
          <p:nvPr/>
        </p:nvSpPr>
        <p:spPr>
          <a:xfrm>
            <a:off x="746975" y="307959"/>
            <a:ext cx="9771705" cy="1446550"/>
          </a:xfrm>
          <a:prstGeom prst="rect">
            <a:avLst/>
          </a:prstGeom>
          <a:solidFill>
            <a:schemeClr val="bg1"/>
          </a:solidFill>
        </p:spPr>
        <p:txBody>
          <a:bodyPr wrap="square" rtlCol="0">
            <a:spAutoFit/>
          </a:bodyPr>
          <a:lstStyle/>
          <a:p>
            <a:r>
              <a:rPr lang="en-GB" sz="4400" b="1" i="1" u="sng" dirty="0"/>
              <a:t>What’s next? </a:t>
            </a:r>
          </a:p>
          <a:p>
            <a:r>
              <a:rPr lang="en-GB" sz="4400" dirty="0"/>
              <a:t>	Thinking about life after </a:t>
            </a:r>
          </a:p>
        </p:txBody>
      </p:sp>
      <p:pic>
        <p:nvPicPr>
          <p:cNvPr id="1026" name="Picture 2" descr="Home - James Rennie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5299" y="961242"/>
            <a:ext cx="3709056" cy="892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482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84796" y="-154547"/>
            <a:ext cx="2807203" cy="209925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845" y="1828800"/>
            <a:ext cx="3656568" cy="4556036"/>
          </a:xfrm>
          <a:prstGeom prst="rect">
            <a:avLst/>
          </a:prstGeom>
        </p:spPr>
      </p:pic>
      <p:sp>
        <p:nvSpPr>
          <p:cNvPr id="5" name="TextBox 4"/>
          <p:cNvSpPr txBox="1"/>
          <p:nvPr/>
        </p:nvSpPr>
        <p:spPr>
          <a:xfrm>
            <a:off x="200107" y="314644"/>
            <a:ext cx="5904479" cy="5909310"/>
          </a:xfrm>
          <a:prstGeom prst="rect">
            <a:avLst/>
          </a:prstGeom>
          <a:noFill/>
        </p:spPr>
        <p:txBody>
          <a:bodyPr wrap="square" rtlCol="0">
            <a:spAutoFit/>
          </a:bodyPr>
          <a:lstStyle/>
          <a:p>
            <a:r>
              <a:rPr lang="en-GB" dirty="0"/>
              <a:t>Hi, My name is John, and I am a former student of James Rennie School.</a:t>
            </a:r>
          </a:p>
          <a:p>
            <a:r>
              <a:rPr lang="en-GB" dirty="0"/>
              <a:t>I went to Beaumont College in Carlisle when I finished James Rennie School. I stayed there for two years. It was four days a week course, and I enjoyed my one day off staying at home.</a:t>
            </a:r>
          </a:p>
          <a:p>
            <a:r>
              <a:rPr lang="en-GB" dirty="0"/>
              <a:t>My favourite activity at Beaumont College was Plan, Shop and Cook. Every day, we had to think about what to cook for our lunch, go shopping and then cook it. I really enjoyed it!</a:t>
            </a:r>
          </a:p>
          <a:p>
            <a:r>
              <a:rPr lang="en-GB" dirty="0"/>
              <a:t>In my last six months at Beaumont College, I worked at the café at Morton Manor Community Centre. I loved talking to people and serving them cakes! I finished college in July 2022.I attend activities at Heathlands twice a week, but I would like to be there four days a week and join the </a:t>
            </a:r>
            <a:r>
              <a:rPr lang="en-GB" dirty="0" err="1"/>
              <a:t>Boccia</a:t>
            </a:r>
            <a:r>
              <a:rPr lang="en-GB" dirty="0"/>
              <a:t> league! </a:t>
            </a:r>
          </a:p>
          <a:p>
            <a:r>
              <a:rPr lang="en-GB" dirty="0"/>
              <a:t>On Fridays, I go to </a:t>
            </a:r>
            <a:r>
              <a:rPr lang="en-GB" dirty="0" err="1"/>
              <a:t>Harraby</a:t>
            </a:r>
            <a:r>
              <a:rPr lang="en-GB" dirty="0"/>
              <a:t> Community Centre to Keep fit with Cake! Sessions. I attend the seated aerobic session and then join others in a café for a cake! I have many friends there, and as you probably know, I love to chat, so meeting people from different places around Carlisle is my cup of tea! </a:t>
            </a:r>
          </a:p>
          <a:p>
            <a:r>
              <a:rPr lang="en-GB" dirty="0"/>
              <a:t>And most importantly, I am still seeing Ann for our weekly adventures! We are a match made in heaven! </a:t>
            </a:r>
          </a:p>
        </p:txBody>
      </p:sp>
    </p:spTree>
    <p:extLst>
      <p:ext uri="{BB962C8B-B14F-4D97-AF65-F5344CB8AC3E}">
        <p14:creationId xmlns:p14="http://schemas.microsoft.com/office/powerpoint/2010/main" val="216668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90782" y="0"/>
            <a:ext cx="3801218" cy="2842592"/>
          </a:xfrm>
          <a:prstGeom prst="rect">
            <a:avLst/>
          </a:prstGeom>
        </p:spPr>
      </p:pic>
      <p:sp>
        <p:nvSpPr>
          <p:cNvPr id="5" name="TextBox 4"/>
          <p:cNvSpPr txBox="1"/>
          <p:nvPr/>
        </p:nvSpPr>
        <p:spPr>
          <a:xfrm>
            <a:off x="437321" y="172277"/>
            <a:ext cx="5539409" cy="6463308"/>
          </a:xfrm>
          <a:prstGeom prst="rect">
            <a:avLst/>
          </a:prstGeom>
          <a:noFill/>
        </p:spPr>
        <p:txBody>
          <a:bodyPr wrap="square" rtlCol="0">
            <a:spAutoFit/>
          </a:bodyPr>
          <a:lstStyle/>
          <a:p>
            <a:r>
              <a:rPr lang="en-GB" dirty="0"/>
              <a:t>Hi, my name is Kieran, and James Rennie School was my home for most of my teenage life! After graduating from James Rennie, I started the New Horizons course at Carlisle College and completed it in the summer of 2021. The course was three days a week.</a:t>
            </a:r>
          </a:p>
          <a:p>
            <a:r>
              <a:rPr lang="en-GB" dirty="0"/>
              <a:t>At the same time, I also started a Hospitality course at People First for two days a week. I am still at People First! At first, I was working in the Riverside café at the People First centre, which I enjoyed, but at the moment, I am finding working in a café a bit too hard and overwhelming. So I moved to do jobs at the conference Centre, but I am hoping to go back to work in the café when I feel better!</a:t>
            </a:r>
          </a:p>
          <a:p>
            <a:r>
              <a:rPr lang="en-GB" dirty="0"/>
              <a:t>Once a week, I go to Wholefoods Shop in </a:t>
            </a:r>
            <a:r>
              <a:rPr lang="en-GB" dirty="0" err="1"/>
              <a:t>Wigton</a:t>
            </a:r>
            <a:r>
              <a:rPr lang="en-GB" dirty="0"/>
              <a:t>, which Chrysalis runs. I work as a customer assistant, and my work includes weighing, labelling and serving customers. It is a reasonably quiet shop, and I like that! I also meet my support worker once a week, and we enjoy our outings. We do a lot of walking that I really love. As you may remember, I was part of </a:t>
            </a:r>
            <a:r>
              <a:rPr lang="en-GB" dirty="0" err="1"/>
              <a:t>DofE</a:t>
            </a:r>
            <a:r>
              <a:rPr lang="en-GB" dirty="0"/>
              <a:t> at James Rennie School. My favourite route is Keswick to </a:t>
            </a:r>
            <a:r>
              <a:rPr lang="en-GB" dirty="0" err="1"/>
              <a:t>Threlkeld</a:t>
            </a:r>
            <a:r>
              <a:rPr lang="en-GB" dirty="0"/>
              <a:t> Railway Path. I also like baking at my support worker's house and visiting Keswick to look at shops!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2391" r="10226"/>
          <a:stretch/>
        </p:blipFill>
        <p:spPr>
          <a:xfrm>
            <a:off x="6632620" y="2842592"/>
            <a:ext cx="4803819" cy="3491947"/>
          </a:xfrm>
          <a:prstGeom prst="rect">
            <a:avLst/>
          </a:prstGeom>
        </p:spPr>
      </p:pic>
    </p:spTree>
    <p:extLst>
      <p:ext uri="{BB962C8B-B14F-4D97-AF65-F5344CB8AC3E}">
        <p14:creationId xmlns:p14="http://schemas.microsoft.com/office/powerpoint/2010/main" val="3667462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722</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Anita Matwiejczyk</dc:creator>
  <cp:lastModifiedBy>Anita Niesyt</cp:lastModifiedBy>
  <cp:revision>32</cp:revision>
  <cp:lastPrinted>2022-11-30T08:49:04Z</cp:lastPrinted>
  <dcterms:created xsi:type="dcterms:W3CDTF">2022-11-17T21:28:12Z</dcterms:created>
  <dcterms:modified xsi:type="dcterms:W3CDTF">2022-11-30T08:55:08Z</dcterms:modified>
</cp:coreProperties>
</file>